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9"/>
  </p:notesMasterIdLst>
  <p:sldIdLst>
    <p:sldId id="346" r:id="rId6"/>
    <p:sldId id="256" r:id="rId7"/>
    <p:sldId id="257" r:id="rId8"/>
    <p:sldId id="355" r:id="rId9"/>
    <p:sldId id="316" r:id="rId10"/>
    <p:sldId id="350" r:id="rId11"/>
    <p:sldId id="369" r:id="rId12"/>
    <p:sldId id="370" r:id="rId13"/>
    <p:sldId id="357" r:id="rId14"/>
    <p:sldId id="363" r:id="rId15"/>
    <p:sldId id="358" r:id="rId16"/>
    <p:sldId id="336" r:id="rId17"/>
    <p:sldId id="359" r:id="rId18"/>
    <p:sldId id="268" r:id="rId19"/>
    <p:sldId id="330" r:id="rId20"/>
    <p:sldId id="331" r:id="rId21"/>
    <p:sldId id="315" r:id="rId22"/>
    <p:sldId id="353" r:id="rId23"/>
    <p:sldId id="364" r:id="rId24"/>
    <p:sldId id="356" r:id="rId25"/>
    <p:sldId id="335" r:id="rId26"/>
    <p:sldId id="337" r:id="rId27"/>
    <p:sldId id="338" r:id="rId28"/>
    <p:sldId id="339" r:id="rId29"/>
    <p:sldId id="366" r:id="rId30"/>
    <p:sldId id="367" r:id="rId31"/>
    <p:sldId id="368" r:id="rId32"/>
    <p:sldId id="360" r:id="rId33"/>
    <p:sldId id="333" r:id="rId34"/>
    <p:sldId id="365" r:id="rId35"/>
    <p:sldId id="362" r:id="rId36"/>
    <p:sldId id="361" r:id="rId37"/>
    <p:sldId id="3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74E1EE-438E-4972-B60E-3B9CF5D98B66}">
          <p14:sldIdLst>
            <p14:sldId id="346"/>
            <p14:sldId id="256"/>
            <p14:sldId id="257"/>
            <p14:sldId id="355"/>
            <p14:sldId id="316"/>
            <p14:sldId id="350"/>
            <p14:sldId id="369"/>
            <p14:sldId id="370"/>
            <p14:sldId id="357"/>
            <p14:sldId id="363"/>
            <p14:sldId id="358"/>
          </p14:sldIdLst>
        </p14:section>
        <p14:section name="Untitled Section" id="{ED14DBEB-3E59-4A7C-8610-A34DAB8A2A88}">
          <p14:sldIdLst>
            <p14:sldId id="336"/>
            <p14:sldId id="359"/>
            <p14:sldId id="268"/>
            <p14:sldId id="330"/>
            <p14:sldId id="331"/>
            <p14:sldId id="315"/>
            <p14:sldId id="353"/>
            <p14:sldId id="364"/>
            <p14:sldId id="356"/>
            <p14:sldId id="335"/>
            <p14:sldId id="337"/>
            <p14:sldId id="338"/>
            <p14:sldId id="339"/>
            <p14:sldId id="366"/>
            <p14:sldId id="367"/>
            <p14:sldId id="368"/>
            <p14:sldId id="360"/>
            <p14:sldId id="333"/>
            <p14:sldId id="365"/>
            <p14:sldId id="362"/>
            <p14:sldId id="361"/>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82647" autoAdjust="0"/>
  </p:normalViewPr>
  <p:slideViewPr>
    <p:cSldViewPr snapToGrid="0">
      <p:cViewPr varScale="1">
        <p:scale>
          <a:sx n="67" d="100"/>
          <a:sy n="67" d="100"/>
        </p:scale>
        <p:origin x="403" y="62"/>
      </p:cViewPr>
      <p:guideLst/>
    </p:cSldViewPr>
  </p:slideViewPr>
  <p:notesTextViewPr>
    <p:cViewPr>
      <p:scale>
        <a:sx n="1" d="1"/>
        <a:sy n="1" d="1"/>
      </p:scale>
      <p:origin x="0" y="0"/>
    </p:cViewPr>
  </p:notesTextViewPr>
  <p:sorterViewPr>
    <p:cViewPr>
      <p:scale>
        <a:sx n="100" d="100"/>
        <a:sy n="100" d="100"/>
      </p:scale>
      <p:origin x="0" y="-100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BF1E3-443E-470E-B6D7-5EDB31EA5A50}" type="datetimeFigureOut">
              <a:rPr lang="en-CA" smtClean="0"/>
              <a:t>2024-05-07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C1C6-D43C-451F-9398-61AE38ABE427}" type="slidenum">
              <a:rPr lang="en-CA" smtClean="0"/>
              <a:t>‹#›</a:t>
            </a:fld>
            <a:endParaRPr lang="en-CA"/>
          </a:p>
        </p:txBody>
      </p:sp>
    </p:spTree>
    <p:extLst>
      <p:ext uri="{BB962C8B-B14F-4D97-AF65-F5344CB8AC3E}">
        <p14:creationId xmlns:p14="http://schemas.microsoft.com/office/powerpoint/2010/main" val="212501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Turbomolecular_pump"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Diffusion_pump"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Maxwell%27s_equa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shade or hate to theorists but theory will take you only so far</a:t>
            </a:r>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1</a:t>
            </a:fld>
            <a:endParaRPr lang="en-CA"/>
          </a:p>
        </p:txBody>
      </p:sp>
    </p:spTree>
    <p:extLst>
      <p:ext uri="{BB962C8B-B14F-4D97-AF65-F5344CB8AC3E}">
        <p14:creationId xmlns:p14="http://schemas.microsoft.com/office/powerpoint/2010/main" val="2809832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Ultracold Lithium in Modulated Optical Lattice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MOT requires a UHV vacuum of 10</a:t>
            </a:r>
            <a:r>
              <a:rPr lang="en-US" b="0" i="0" baseline="30000" dirty="0">
                <a:solidFill>
                  <a:srgbClr val="000000"/>
                </a:solidFill>
                <a:effectLst/>
                <a:latin typeface="Times New Roman" panose="02020603050405020304" pitchFamily="18" charset="0"/>
              </a:rPr>
              <a:t>-9</a:t>
            </a:r>
            <a:r>
              <a:rPr lang="en-US" b="0" i="0" dirty="0">
                <a:solidFill>
                  <a:srgbClr val="000000"/>
                </a:solidFill>
                <a:effectLst/>
                <a:latin typeface="Times New Roman" panose="02020603050405020304" pitchFamily="18" charset="0"/>
              </a:rPr>
              <a:t> Torr, while evaporative cooling of atoms in a magnetic trap and many experiments with ultra-cold atoms requires UHV vacuum of 10</a:t>
            </a:r>
            <a:r>
              <a:rPr lang="en-US" b="0" i="0" baseline="30000" dirty="0">
                <a:solidFill>
                  <a:srgbClr val="000000"/>
                </a:solidFill>
                <a:effectLst/>
                <a:latin typeface="Times New Roman" panose="02020603050405020304" pitchFamily="18" charset="0"/>
              </a:rPr>
              <a:t>-10</a:t>
            </a:r>
            <a:r>
              <a:rPr lang="en-US" b="0" i="0" dirty="0">
                <a:solidFill>
                  <a:srgbClr val="000000"/>
                </a:solidFill>
                <a:effectLst/>
                <a:latin typeface="Times New Roman" panose="02020603050405020304" pitchFamily="18" charset="0"/>
              </a:rPr>
              <a:t> Torr</a:t>
            </a:r>
          </a:p>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10</a:t>
            </a:fld>
            <a:endParaRPr lang="en-CA"/>
          </a:p>
        </p:txBody>
      </p:sp>
    </p:spTree>
    <p:extLst>
      <p:ext uri="{BB962C8B-B14F-4D97-AF65-F5344CB8AC3E}">
        <p14:creationId xmlns:p14="http://schemas.microsoft.com/office/powerpoint/2010/main" val="241803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b="1" dirty="0"/>
                  <a:t>Need for vacuum? </a:t>
                </a:r>
                <a:r>
                  <a:rPr lang="en-US" dirty="0"/>
                  <a:t>c</a:t>
                </a:r>
                <a:r>
                  <a:rPr lang="en-CA" sz="1800" b="0" i="0" u="none" strike="noStrike" baseline="0" dirty="0">
                    <a:latin typeface="CMR12"/>
                  </a:rPr>
                  <a:t>lean environment for a sufficient MOT lifetime, how long atoms stay in </a:t>
                </a:r>
                <a:r>
                  <a:rPr lang="en-CA" sz="1800" b="1" i="0" u="none" strike="noStrike" baseline="0" dirty="0">
                    <a:latin typeface="CMR12"/>
                  </a:rPr>
                  <a:t>cooling region before</a:t>
                </a:r>
                <a:r>
                  <a:rPr lang="en-CA" sz="1800" b="0" i="0" u="none" strike="noStrike" baseline="0" dirty="0">
                    <a:latin typeface="CMR12"/>
                  </a:rPr>
                  <a:t> they’re kicked out due to background collisions with other gases</a:t>
                </a:r>
              </a:p>
              <a:p>
                <a:pPr algn="l"/>
                <a:endParaRPr lang="en-CA" sz="1800" b="0" i="0" u="none" strike="noStrike" baseline="0" dirty="0">
                  <a:latin typeface="CMR12"/>
                </a:endParaRPr>
              </a:p>
              <a:p>
                <a:pPr algn="l"/>
                <a:r>
                  <a:rPr lang="en-CA" sz="1800" b="0" i="0" u="none" strike="noStrike" baseline="0" dirty="0">
                    <a:latin typeface="CMR12"/>
                  </a:rPr>
                  <a:t>Flow regimes characterized by </a:t>
                </a:r>
              </a:p>
              <a:p>
                <a:pPr marL="342900" indent="-342900" algn="l">
                  <a:buAutoNum type="arabicPeriod"/>
                </a:pPr>
                <a:r>
                  <a:rPr lang="en-CA" sz="1800" b="0" i="0" u="none" strike="noStrike" baseline="0" dirty="0">
                    <a:latin typeface="CMR12"/>
                  </a:rPr>
                  <a:t>Reynolds nu         Re: </a:t>
                </a:r>
              </a:p>
              <a:p>
                <a:pPr marL="342900" indent="-342900" algn="l">
                  <a:buAutoNum type="arabicPeriod"/>
                </a:pPr>
                <a:r>
                  <a:rPr lang="en-CA" sz="1800" b="0" i="0" u="none" strike="noStrike" baseline="0" dirty="0" err="1">
                    <a:latin typeface="CMR12"/>
                  </a:rPr>
                  <a:t>Kn</a:t>
                </a:r>
                <a:r>
                  <a:rPr lang="en-CA" sz="1800" b="0" i="0" u="none" strike="noStrike" baseline="0" dirty="0">
                    <a:latin typeface="CMR12"/>
                  </a:rPr>
                  <a:t> = </a:t>
                </a:r>
                <a:r>
                  <a:rPr lang="el-GR" sz="1800" b="0" i="0" u="none" strike="noStrike" baseline="0" dirty="0">
                    <a:latin typeface="CMR12"/>
                  </a:rPr>
                  <a:t>λ</a:t>
                </a:r>
                <a:r>
                  <a:rPr lang="en-US" sz="1800" b="0" i="0" u="none" strike="noStrike" baseline="0" dirty="0">
                    <a:latin typeface="CMR12"/>
                  </a:rPr>
                  <a:t>_mean/d    d: characteristic dimension of system    </a:t>
                </a:r>
                <a:r>
                  <a:rPr lang="el-GR" sz="1800" b="0" i="0" u="none" strike="noStrike" baseline="0" dirty="0">
                    <a:latin typeface="CMR12"/>
                  </a:rPr>
                  <a:t>λ</a:t>
                </a:r>
                <a:r>
                  <a:rPr lang="en-US" sz="1800" b="0" i="0" u="none" strike="noStrike" baseline="0" dirty="0">
                    <a:latin typeface="CMR12"/>
                  </a:rPr>
                  <a:t>_mean: is the </a:t>
                </a:r>
                <a:r>
                  <a:rPr lang="en-US" sz="1800" b="1" i="0" u="none" strike="noStrike" baseline="0" dirty="0">
                    <a:latin typeface="CMR12"/>
                  </a:rPr>
                  <a:t>avg distance</a:t>
                </a:r>
                <a:r>
                  <a:rPr lang="en-US" sz="1800" b="0" i="0" u="none" strike="noStrike" baseline="0" dirty="0">
                    <a:latin typeface="CMR12"/>
                  </a:rPr>
                  <a:t> atom </a:t>
                </a:r>
                <a:r>
                  <a:rPr lang="en-US" sz="1800" b="1" i="0" u="none" strike="noStrike" baseline="0" dirty="0">
                    <a:latin typeface="CMR12"/>
                  </a:rPr>
                  <a:t>propagate </a:t>
                </a:r>
                <a:r>
                  <a:rPr lang="en-US" sz="1800" b="0" i="0" u="none" strike="noStrike" baseline="0" dirty="0">
                    <a:latin typeface="CMR12"/>
                  </a:rPr>
                  <a:t>before it collides, quantified by n0:atomic density (from PV=</a:t>
                </a:r>
                <a:r>
                  <a:rPr lang="en-US" sz="1800" b="0" i="0" u="none" strike="noStrike" baseline="0" dirty="0" err="1">
                    <a:latin typeface="CMR12"/>
                  </a:rPr>
                  <a:t>nRT</a:t>
                </a:r>
                <a:r>
                  <a:rPr lang="en-US" sz="1800" b="0" i="0" u="none" strike="noStrike" baseline="0" dirty="0">
                    <a:latin typeface="CMR12"/>
                  </a:rPr>
                  <a:t>, P from pressure of gas within chamber </a:t>
                </a:r>
                <a:r>
                  <a:rPr lang="en-US" sz="1800" b="0" i="0" u="none" strike="noStrike" baseline="0" dirty="0">
                    <a:latin typeface="CMR12"/>
                    <a:sym typeface="Wingdings" panose="05000000000000000000" pitchFamily="2" charset="2"/>
                  </a:rPr>
                  <a:t> n0=P/(</a:t>
                </a:r>
                <a:r>
                  <a:rPr lang="en-US" sz="1800" b="0" i="0" u="none" strike="noStrike" baseline="0" dirty="0" err="1">
                    <a:latin typeface="CMR12"/>
                    <a:sym typeface="Wingdings" panose="05000000000000000000" pitchFamily="2" charset="2"/>
                  </a:rPr>
                  <a:t>kT</a:t>
                </a:r>
                <a:r>
                  <a:rPr lang="en-US" sz="1800" b="0" i="0" u="none" strike="noStrike" baseline="0" dirty="0">
                    <a:latin typeface="CMR12"/>
                    <a:sym typeface="Wingdings" panose="05000000000000000000" pitchFamily="2" charset="2"/>
                  </a:rPr>
                  <a:t>)</a:t>
                </a:r>
                <a:r>
                  <a:rPr lang="en-US" sz="1800" b="0" i="0" u="none" strike="noStrike" baseline="0" dirty="0">
                    <a:latin typeface="CMR12"/>
                  </a:rPr>
                  <a:t>) </a:t>
                </a:r>
                <a:r>
                  <a:rPr lang="en-US" sz="1800" b="1" i="0" u="none" strike="noStrike" baseline="0" dirty="0">
                    <a:latin typeface="CMR12"/>
                  </a:rPr>
                  <a:t>&amp; </a:t>
                </a:r>
                <a:r>
                  <a:rPr lang="el-GR" sz="1800" b="1" i="0" u="none" strike="noStrike" baseline="0" dirty="0">
                    <a:latin typeface="CMR12"/>
                  </a:rPr>
                  <a:t>σ</a:t>
                </a:r>
                <a:r>
                  <a:rPr lang="en-CA" sz="1800" b="1" i="0" u="none" strike="noStrike" baseline="0" dirty="0">
                    <a:latin typeface="CMSY10"/>
                  </a:rPr>
                  <a:t>∼</a:t>
                </a:r>
                <a:r>
                  <a:rPr lang="en-CA" sz="1800" b="1" i="0" u="none" strike="noStrike" baseline="0" dirty="0">
                    <a:latin typeface="CMR12"/>
                  </a:rPr>
                  <a:t>=</a:t>
                </a:r>
                <a:r>
                  <a:rPr lang="en-US" sz="1800" b="1" i="0" u="none" strike="noStrike" baseline="0" dirty="0">
                    <a:latin typeface="CMR12"/>
                  </a:rPr>
                  <a:t>10</a:t>
                </a:r>
                <a:r>
                  <a:rPr lang="en-US" sz="1800" b="1" i="0" u="none" strike="noStrike" baseline="30000" dirty="0">
                    <a:latin typeface="CMR12"/>
                  </a:rPr>
                  <a:t>14</a:t>
                </a:r>
                <a:r>
                  <a:rPr lang="en-US" sz="1800" b="1" i="0" u="none" strike="noStrike" baseline="0" dirty="0">
                    <a:latin typeface="CMR12"/>
                  </a:rPr>
                  <a:t>cm2 </a:t>
                </a:r>
                <a:r>
                  <a:rPr lang="en-US" sz="1800" b="0" i="0" u="none" strike="noStrike" baseline="0" dirty="0">
                    <a:latin typeface="CMR12"/>
                  </a:rPr>
                  <a:t>collisional cross-section (from </a:t>
                </a:r>
                <a:r>
                  <a:rPr lang="en-US" sz="1800" b="0" i="0" u="none" strike="noStrike" baseline="0" dirty="0" err="1">
                    <a:latin typeface="CMR12"/>
                  </a:rPr>
                  <a:t>cmp</a:t>
                </a:r>
                <a:r>
                  <a:rPr lang="en-US" sz="1800" b="0" i="0" u="none" strike="noStrike" baseline="0" dirty="0">
                    <a:latin typeface="CMR12"/>
                  </a:rPr>
                  <a:t> absorbed intensity with Beer’s law)</a:t>
                </a:r>
                <a:endParaRPr lang="en-CA" sz="1800" b="0" i="0" u="none" strike="noStrike" baseline="0" dirty="0">
                  <a:latin typeface="CMR12"/>
                </a:endParaRPr>
              </a:p>
              <a:p>
                <a:pPr algn="l"/>
                <a:endParaRPr lang="en-CA" dirty="0"/>
              </a:p>
              <a:p>
                <a:pPr algn="l"/>
                <a:r>
                  <a:rPr lang="en-CA" dirty="0"/>
                  <a:t>Flow regimes:</a:t>
                </a:r>
              </a:p>
              <a:p>
                <a:pPr marL="228600" indent="-228600" algn="l">
                  <a:buAutoNum type="arabicPeriod"/>
                </a:pPr>
                <a:r>
                  <a:rPr lang="en-CA" dirty="0"/>
                  <a:t>High pressure –further classified as turbulent (chaotic) or viscous flow     (</a:t>
                </a:r>
                <a:r>
                  <a:rPr lang="en-CA" dirty="0" err="1"/>
                  <a:t>Kn</a:t>
                </a:r>
                <a:r>
                  <a:rPr lang="en-CA" dirty="0"/>
                  <a:t>&lt;0.01)</a:t>
                </a:r>
              </a:p>
              <a:p>
                <a:pPr marL="228600" indent="-228600" algn="l">
                  <a:buAutoNum type="arabicPeriod"/>
                </a:pPr>
                <a:r>
                  <a:rPr lang="en-CA" dirty="0"/>
                  <a:t>Laminar: when velocity and surface irregularities small enough for gas to flow gently past obstructions</a:t>
                </a:r>
              </a:p>
              <a:p>
                <a:pPr marL="228600" indent="-228600" algn="l">
                  <a:buAutoNum type="arabicPeriod"/>
                </a:pPr>
                <a:r>
                  <a:rPr lang="en-CA" dirty="0"/>
                  <a:t>Molecular:      (</a:t>
                </a:r>
                <a:r>
                  <a:rPr lang="en-CA" dirty="0" err="1"/>
                  <a:t>Kn</a:t>
                </a:r>
                <a:r>
                  <a:rPr lang="en-CA" dirty="0"/>
                  <a:t>&gt;1.0 Re not defined </a:t>
                </a:r>
                <a:r>
                  <a:rPr lang="en-CA" dirty="0" err="1"/>
                  <a:t>cuz</a:t>
                </a:r>
                <a:r>
                  <a:rPr lang="en-CA" dirty="0"/>
                  <a:t> viscosity is not defined) </a:t>
                </a:r>
                <a:r>
                  <a:rPr lang="en-US" b="1" dirty="0"/>
                  <a:t>(@ &lt;10</a:t>
                </a:r>
                <a:r>
                  <a:rPr lang="en-US" b="1" baseline="30000" dirty="0"/>
                  <a:t>-4 </a:t>
                </a:r>
                <a:r>
                  <a:rPr lang="en-US" b="1" dirty="0"/>
                  <a:t>Torr)</a:t>
                </a:r>
                <a:endParaRPr lang="en-CA" b="1" dirty="0"/>
              </a:p>
              <a:p>
                <a:pPr marL="0" indent="0" algn="l">
                  <a:buNone/>
                </a:pPr>
                <a:endParaRPr lang="en-CA" dirty="0"/>
              </a:p>
              <a:p>
                <a:pPr algn="l"/>
                <a:r>
                  <a:rPr lang="en-US" b="1" i="0" dirty="0">
                    <a:solidFill>
                      <a:srgbClr val="D5D6D6"/>
                    </a:solidFill>
                    <a:effectLst/>
                    <a:highlight>
                      <a:srgbClr val="262626"/>
                    </a:highlight>
                    <a:latin typeface="-apple-system"/>
                  </a:rPr>
                  <a:t>Throughput Q</a:t>
                </a:r>
                <a:r>
                  <a:rPr lang="en-US" b="0" i="0" dirty="0">
                    <a:solidFill>
                      <a:srgbClr val="D5D6D6"/>
                    </a:solidFill>
                    <a:effectLst/>
                    <a:highlight>
                      <a:srgbClr val="262626"/>
                    </a:highlight>
                    <a:latin typeface="-apple-system"/>
                  </a:rPr>
                  <a:t>: </a:t>
                </a:r>
                <a:r>
                  <a:rPr lang="en-CA" sz="1200" b="0" i="1" u="none" strike="noStrike" baseline="0" dirty="0" err="1">
                    <a:latin typeface="Times New Roman" panose="02020603050405020304" pitchFamily="18" charset="0"/>
                  </a:rPr>
                  <a:t>ddt</a:t>
                </a:r>
                <a:r>
                  <a:rPr lang="en-CA" sz="1200" b="0" i="1" u="none" strike="noStrike" baseline="0" dirty="0">
                    <a:latin typeface="Times New Roman" panose="02020603050405020304" pitchFamily="18" charset="0"/>
                  </a:rPr>
                  <a:t>(PV) </a:t>
                </a:r>
                <a:r>
                  <a:rPr lang="en-CA" sz="1200" b="0" i="0" u="none" strike="noStrike" baseline="0" dirty="0">
                    <a:latin typeface="Arial" panose="020B0604020202020204" pitchFamily="34" charset="0"/>
                  </a:rPr>
                  <a:t>= </a:t>
                </a:r>
                <a:r>
                  <a:rPr lang="en-CA" sz="1200" b="0" i="0" u="none" strike="noStrike" baseline="0" dirty="0">
                    <a:latin typeface="Times New Roman" panose="02020603050405020304" pitchFamily="18" charset="0"/>
                  </a:rPr>
                  <a:t>Q. </a:t>
                </a:r>
                <a:r>
                  <a:rPr lang="en-US" sz="1200" b="0" i="0" u="none" strike="noStrike" baseline="0" dirty="0">
                    <a:latin typeface="Times New Roman" panose="02020603050405020304" pitchFamily="18" charset="0"/>
                  </a:rPr>
                  <a:t>(the volume of gas at a known pressure) that passes a lane in a known time. </a:t>
                </a:r>
                <a:r>
                  <a:rPr lang="en-CA" sz="1200" b="0" i="0" u="none" strike="noStrike" baseline="0" dirty="0">
                    <a:latin typeface="Times New Roman" panose="02020603050405020304" pitchFamily="18" charset="0"/>
                  </a:rPr>
                  <a:t>Throughput is the </a:t>
                </a:r>
                <a:r>
                  <a:rPr lang="en-CA" sz="1200" b="1" i="0" u="none" strike="noStrike" baseline="0" dirty="0">
                    <a:latin typeface="Times New Roman" panose="02020603050405020304" pitchFamily="18" charset="0"/>
                  </a:rPr>
                  <a:t>energy</a:t>
                </a:r>
              </a:p>
              <a:p>
                <a:pPr algn="l"/>
                <a:r>
                  <a:rPr lang="en-US" sz="1200" b="1" i="0" u="none" strike="noStrike" baseline="0" dirty="0">
                    <a:latin typeface="Times New Roman" panose="02020603050405020304" pitchFamily="18" charset="0"/>
                  </a:rPr>
                  <a:t>per unit time crossing a plane</a:t>
                </a:r>
                <a:r>
                  <a:rPr lang="en-US" sz="1200" b="0" i="0" u="none" strike="noStrike" baseline="0" dirty="0">
                    <a:latin typeface="Times New Roman" panose="02020603050405020304" pitchFamily="18" charset="0"/>
                  </a:rPr>
                  <a:t>. The energy in question is not the kinetic and</a:t>
                </a:r>
              </a:p>
              <a:p>
                <a:pPr algn="l"/>
                <a:r>
                  <a:rPr lang="en-US" sz="1200" b="0" i="0" u="none" strike="noStrike" baseline="0" dirty="0">
                    <a:latin typeface="Times New Roman" panose="02020603050405020304" pitchFamily="18" charset="0"/>
                  </a:rPr>
                  <a:t>potential energy contained in the gas molecules, but rather the energy</a:t>
                </a:r>
              </a:p>
              <a:p>
                <a:pPr algn="l"/>
                <a:r>
                  <a:rPr lang="en-US" sz="1200" b="0" i="0" u="none" strike="noStrike" baseline="0" dirty="0">
                    <a:latin typeface="Times New Roman" panose="02020603050405020304" pitchFamily="18" charset="0"/>
                  </a:rPr>
                  <a:t>required to transport the molecules across a plane. flow of gas in a duct or pipe is dependent on the pressure drop</a:t>
                </a:r>
              </a:p>
              <a:p>
                <a:pPr algn="l"/>
                <a:r>
                  <a:rPr lang="en-US" sz="1200" b="0" i="0" u="none" strike="noStrike" baseline="0" dirty="0">
                    <a:latin typeface="Times New Roman" panose="02020603050405020304" pitchFamily="18" charset="0"/>
                  </a:rPr>
                  <a:t>across the object as well </a:t>
                </a:r>
                <a:r>
                  <a:rPr lang="en-US" sz="1200" b="1" i="0" u="none" strike="noStrike" baseline="0" dirty="0">
                    <a:latin typeface="CourierNew,Bold"/>
                  </a:rPr>
                  <a:t>as </a:t>
                </a:r>
                <a:r>
                  <a:rPr lang="en-US" sz="1200" b="0" i="0" u="none" strike="noStrike" baseline="0" dirty="0">
                    <a:latin typeface="Times New Roman" panose="02020603050405020304" pitchFamily="18" charset="0"/>
                  </a:rPr>
                  <a:t>its cross-sectional geometry</a:t>
                </a:r>
                <a:endParaRPr lang="en-CA" b="1" dirty="0"/>
              </a:p>
              <a:p>
                <a:pPr marL="0" indent="0" algn="l">
                  <a:buNone/>
                </a:pPr>
                <a:endParaRPr lang="en-CA" dirty="0"/>
              </a:p>
              <a:p>
                <a:pPr marL="0" indent="0" algn="l">
                  <a:buNone/>
                </a:pPr>
                <a:r>
                  <a:rPr lang="en-CA" dirty="0"/>
                  <a:t>Conductance of a system, C = a*Ca; where a is the transmission probability are calculated using statistical Monte Carlo methods which can be applied to complicated shapes such as conical cross-sections. The </a:t>
                </a:r>
                <a:r>
                  <a:rPr lang="en-CA" b="1" dirty="0"/>
                  <a:t>maximum pumping speed </a:t>
                </a:r>
                <a:r>
                  <a:rPr lang="en-CA" b="0" dirty="0"/>
                  <a:t>of a high vacuum pump cannot be larger than the conductance of its aperture </a:t>
                </a:r>
                <a:r>
                  <a:rPr lang="en-CA" b="1" dirty="0"/>
                  <a:t>(choking/choke the pump) (i.e. C=1/Resist.)</a:t>
                </a:r>
              </a:p>
              <a:p>
                <a:pPr marL="0" indent="0" algn="l">
                  <a:buNone/>
                </a:pPr>
                <a:endParaRPr lang="en-CA" b="1" dirty="0"/>
              </a:p>
              <a:p>
                <a:pPr marL="0" indent="0" algn="l">
                  <a:buNone/>
                </a:pPr>
                <a:r>
                  <a:rPr lang="en-US" b="1" i="0" dirty="0">
                    <a:solidFill>
                      <a:srgbClr val="D5D6D6"/>
                    </a:solidFill>
                    <a:effectLst/>
                    <a:highlight>
                      <a:srgbClr val="262626"/>
                    </a:highlight>
                    <a:latin typeface="-apple-system"/>
                  </a:rPr>
                  <a:t>Choked flow </a:t>
                </a:r>
                <a:r>
                  <a:rPr lang="en-US" b="0" i="0" dirty="0">
                    <a:solidFill>
                      <a:srgbClr val="D5D6D6"/>
                    </a:solidFill>
                    <a:effectLst/>
                    <a:highlight>
                      <a:srgbClr val="262626"/>
                    </a:highlight>
                    <a:latin typeface="-apple-system"/>
                  </a:rPr>
                  <a:t>is a critical consideration in the design and operation of aircraft engines, particularly in the context of air intake and exhaust systems.</a:t>
                </a:r>
              </a:p>
              <a:p>
                <a:pPr marL="0" indent="0" algn="l">
                  <a:buNone/>
                </a:pPr>
                <a:endParaRPr lang="en-US" b="0" i="0" dirty="0">
                  <a:solidFill>
                    <a:srgbClr val="D5D6D6"/>
                  </a:solidFill>
                  <a:effectLst/>
                  <a:highlight>
                    <a:srgbClr val="262626"/>
                  </a:highlight>
                  <a:latin typeface="-apple-system"/>
                </a:endParaRPr>
              </a:p>
            </p:txBody>
          </p:sp>
        </mc:Choice>
        <mc:Fallback xmlns="">
          <p:sp>
            <p:nvSpPr>
              <p:cNvPr id="3" name="Notes Placeholder 2"/>
              <p:cNvSpPr>
                <a:spLocks noGrp="1"/>
              </p:cNvSpPr>
              <p:nvPr>
                <p:ph type="body" idx="1"/>
              </p:nvPr>
            </p:nvSpPr>
            <p:spPr/>
            <p:txBody>
              <a:bodyPr/>
              <a:lstStyle/>
              <a:p>
                <a:pPr algn="l"/>
                <a:r>
                  <a:rPr lang="en-US" b="1" dirty="0"/>
                  <a:t>Need for vacuum? </a:t>
                </a:r>
                <a:r>
                  <a:rPr lang="en-US" dirty="0"/>
                  <a:t>c</a:t>
                </a:r>
                <a:r>
                  <a:rPr lang="en-CA" sz="1800" b="0" i="0" u="none" strike="noStrike" baseline="0" dirty="0">
                    <a:latin typeface="CMR12"/>
                  </a:rPr>
                  <a:t>lean environment for a sufficient MOT lifetime, how long atoms stay in </a:t>
                </a:r>
                <a:r>
                  <a:rPr lang="en-CA" sz="1800" b="1" i="0" u="none" strike="noStrike" baseline="0" dirty="0">
                    <a:latin typeface="CMR12"/>
                  </a:rPr>
                  <a:t>cooling region before</a:t>
                </a:r>
                <a:r>
                  <a:rPr lang="en-CA" sz="1800" b="0" i="0" u="none" strike="noStrike" baseline="0" dirty="0">
                    <a:latin typeface="CMR12"/>
                  </a:rPr>
                  <a:t> they’re kicked out due to background collisions with other gases</a:t>
                </a:r>
              </a:p>
              <a:p>
                <a:pPr algn="l"/>
                <a:endParaRPr lang="en-CA" sz="1800" b="0" i="0" u="none" strike="noStrike" baseline="0" dirty="0">
                  <a:latin typeface="CMR12"/>
                </a:endParaRPr>
              </a:p>
              <a:p>
                <a:pPr algn="l"/>
                <a:r>
                  <a:rPr lang="en-CA" sz="1800" b="0" i="0" u="none" strike="noStrike" baseline="0" dirty="0">
                    <a:latin typeface="CMR12"/>
                  </a:rPr>
                  <a:t>Flow regimes characterized by </a:t>
                </a:r>
              </a:p>
              <a:p>
                <a:pPr marL="342900" indent="-342900" algn="l">
                  <a:buAutoNum type="arabicPeriod"/>
                </a:pPr>
                <a:r>
                  <a:rPr lang="en-CA" sz="1800" b="0" i="0" u="none" strike="noStrike" baseline="0" dirty="0">
                    <a:latin typeface="CMR12"/>
                  </a:rPr>
                  <a:t>Reynolds nu         Re: </a:t>
                </a:r>
              </a:p>
              <a:p>
                <a:pPr marL="342900" indent="-342900" algn="l">
                  <a:buAutoNum type="arabicPeriod"/>
                </a:pPr>
                <a:r>
                  <a:rPr lang="en-CA" sz="1800" b="0" i="0" u="none" strike="noStrike" baseline="0" dirty="0" err="1">
                    <a:latin typeface="CMR12"/>
                  </a:rPr>
                  <a:t>Kn</a:t>
                </a:r>
                <a:r>
                  <a:rPr lang="en-CA" sz="1800" b="0" i="0" u="none" strike="noStrike" baseline="0" dirty="0">
                    <a:latin typeface="CMR12"/>
                  </a:rPr>
                  <a:t> = </a:t>
                </a:r>
                <a:r>
                  <a:rPr lang="el-GR" sz="1800" b="0" i="0" u="none" strike="noStrike" baseline="0" dirty="0">
                    <a:latin typeface="CMR12"/>
                  </a:rPr>
                  <a:t>λ</a:t>
                </a:r>
                <a:r>
                  <a:rPr lang="en-US" sz="1800" b="0" i="0" u="none" strike="noStrike" baseline="0" dirty="0">
                    <a:latin typeface="CMR12"/>
                  </a:rPr>
                  <a:t>_mean/d    d: characteristic dimension of system    </a:t>
                </a:r>
                <a:r>
                  <a:rPr lang="el-GR" sz="1800" b="0" i="0" u="none" strike="noStrike" baseline="0" dirty="0">
                    <a:latin typeface="CMR12"/>
                  </a:rPr>
                  <a:t>λ</a:t>
                </a:r>
                <a:r>
                  <a:rPr lang="en-US" sz="1800" b="0" i="0" u="none" strike="noStrike" baseline="0" dirty="0">
                    <a:latin typeface="CMR12"/>
                  </a:rPr>
                  <a:t>_mean: is the </a:t>
                </a:r>
                <a:r>
                  <a:rPr lang="en-US" sz="1800" b="1" i="0" u="none" strike="noStrike" baseline="0" dirty="0">
                    <a:latin typeface="CMR12"/>
                  </a:rPr>
                  <a:t>avg distance</a:t>
                </a:r>
                <a:r>
                  <a:rPr lang="en-US" sz="1800" b="0" i="0" u="none" strike="noStrike" baseline="0" dirty="0">
                    <a:latin typeface="CMR12"/>
                  </a:rPr>
                  <a:t> atom </a:t>
                </a:r>
                <a:r>
                  <a:rPr lang="en-US" sz="1800" b="1" i="0" u="none" strike="noStrike" baseline="0" dirty="0">
                    <a:latin typeface="CMR12"/>
                  </a:rPr>
                  <a:t>propagate </a:t>
                </a:r>
                <a:r>
                  <a:rPr lang="en-US" sz="1800" b="0" i="0" u="none" strike="noStrike" baseline="0" dirty="0">
                    <a:latin typeface="CMR12"/>
                  </a:rPr>
                  <a:t>before it collides, quantified by n0:atomic density (from PV=</a:t>
                </a:r>
                <a:r>
                  <a:rPr lang="en-US" sz="1800" b="0" i="0" u="none" strike="noStrike" baseline="0" dirty="0" err="1">
                    <a:latin typeface="CMR12"/>
                  </a:rPr>
                  <a:t>nRT</a:t>
                </a:r>
                <a:r>
                  <a:rPr lang="en-US" sz="1800" b="0" i="0" u="none" strike="noStrike" baseline="0" dirty="0">
                    <a:latin typeface="CMR12"/>
                  </a:rPr>
                  <a:t>, P from pressure of gas within chamber </a:t>
                </a:r>
                <a:r>
                  <a:rPr lang="en-US" sz="1800" b="0" i="0" u="none" strike="noStrike" baseline="0" dirty="0">
                    <a:latin typeface="CMR12"/>
                    <a:sym typeface="Wingdings" panose="05000000000000000000" pitchFamily="2" charset="2"/>
                  </a:rPr>
                  <a:t> n0=P/(</a:t>
                </a:r>
                <a:r>
                  <a:rPr lang="en-US" sz="1800" b="0" i="0" u="none" strike="noStrike" baseline="0" dirty="0" err="1">
                    <a:latin typeface="CMR12"/>
                    <a:sym typeface="Wingdings" panose="05000000000000000000" pitchFamily="2" charset="2"/>
                  </a:rPr>
                  <a:t>kT</a:t>
                </a:r>
                <a:r>
                  <a:rPr lang="en-US" sz="1800" b="0" i="0" u="none" strike="noStrike" baseline="0" dirty="0">
                    <a:latin typeface="CMR12"/>
                    <a:sym typeface="Wingdings" panose="05000000000000000000" pitchFamily="2" charset="2"/>
                  </a:rPr>
                  <a:t>)</a:t>
                </a:r>
                <a:r>
                  <a:rPr lang="en-US" sz="1800" b="0" i="0" u="none" strike="noStrike" baseline="0" dirty="0">
                    <a:latin typeface="CMR12"/>
                  </a:rPr>
                  <a:t>) </a:t>
                </a:r>
                <a:r>
                  <a:rPr lang="en-US" sz="1800" b="1" i="0" u="none" strike="noStrike" baseline="0" dirty="0">
                    <a:latin typeface="CMR12"/>
                  </a:rPr>
                  <a:t>&amp; </a:t>
                </a:r>
                <a:r>
                  <a:rPr lang="el-GR" sz="1800" b="1" i="0" u="none" strike="noStrike" baseline="0" dirty="0">
                    <a:latin typeface="CMR12"/>
                  </a:rPr>
                  <a:t>σ</a:t>
                </a:r>
                <a:r>
                  <a:rPr lang="en-CA" sz="1800" b="1" i="0" u="none" strike="noStrike" baseline="0" dirty="0">
                    <a:latin typeface="CMSY10"/>
                  </a:rPr>
                  <a:t>∼</a:t>
                </a:r>
                <a:r>
                  <a:rPr lang="en-CA" sz="1800" b="1" i="0" u="none" strike="noStrike" baseline="0" dirty="0">
                    <a:latin typeface="CMR12"/>
                  </a:rPr>
                  <a:t>=</a:t>
                </a:r>
                <a:r>
                  <a:rPr lang="en-US" sz="1800" b="1" i="0" u="none" strike="noStrike" baseline="0" dirty="0">
                    <a:latin typeface="CMR12"/>
                  </a:rPr>
                  <a:t>10</a:t>
                </a:r>
                <a:r>
                  <a:rPr lang="en-US" sz="1800" b="1" i="0" u="none" strike="noStrike" baseline="30000" dirty="0">
                    <a:latin typeface="CMR12"/>
                  </a:rPr>
                  <a:t>14</a:t>
                </a:r>
                <a:r>
                  <a:rPr lang="en-US" sz="1800" b="1" i="0" u="none" strike="noStrike" baseline="0" dirty="0">
                    <a:latin typeface="CMR12"/>
                  </a:rPr>
                  <a:t>cm2 </a:t>
                </a:r>
                <a:r>
                  <a:rPr lang="en-US" sz="1800" b="0" i="0" u="none" strike="noStrike" baseline="0" dirty="0">
                    <a:latin typeface="CMR12"/>
                  </a:rPr>
                  <a:t>collisional cross-section (from </a:t>
                </a:r>
                <a:r>
                  <a:rPr lang="en-US" sz="1800" b="0" i="0" u="none" strike="noStrike" baseline="0" dirty="0" err="1">
                    <a:latin typeface="CMR12"/>
                  </a:rPr>
                  <a:t>cmp</a:t>
                </a:r>
                <a:r>
                  <a:rPr lang="en-US" sz="1800" b="0" i="0" u="none" strike="noStrike" baseline="0" dirty="0">
                    <a:latin typeface="CMR12"/>
                  </a:rPr>
                  <a:t> absorbed intensity with Beer’s law)</a:t>
                </a:r>
                <a:endParaRPr lang="en-CA" sz="1800" b="0" i="0" u="none" strike="noStrike" baseline="0" dirty="0">
                  <a:latin typeface="CMR12"/>
                </a:endParaRPr>
              </a:p>
              <a:p>
                <a:pPr algn="l"/>
                <a:endParaRPr lang="en-CA" dirty="0"/>
              </a:p>
              <a:p>
                <a:pPr algn="l"/>
                <a:r>
                  <a:rPr lang="en-CA" dirty="0"/>
                  <a:t>Flow regimes:</a:t>
                </a:r>
              </a:p>
              <a:p>
                <a:pPr marL="228600" indent="-228600" algn="l">
                  <a:buAutoNum type="arabicPeriod"/>
                </a:pPr>
                <a:r>
                  <a:rPr lang="en-CA" dirty="0"/>
                  <a:t>High pressure – continuum flow</a:t>
                </a:r>
                <a:r>
                  <a:rPr lang="en-CA" i="0">
                    <a:latin typeface="Cambria Math" panose="02040503050406030204" pitchFamily="18" charset="0"/>
                  </a:rPr>
                  <a:t>"Type equation here."</a:t>
                </a:r>
                <a:r>
                  <a:rPr lang="en-CA" dirty="0"/>
                  <a:t>: further classified as turbulent (chaotic) or viscous flow     (</a:t>
                </a:r>
                <a:r>
                  <a:rPr lang="en-CA" dirty="0" err="1"/>
                  <a:t>Kn</a:t>
                </a:r>
                <a:r>
                  <a:rPr lang="en-CA" dirty="0"/>
                  <a:t>&lt;0.01)</a:t>
                </a:r>
              </a:p>
              <a:p>
                <a:pPr marL="228600" indent="-228600" algn="l">
                  <a:buAutoNum type="arabicPeriod"/>
                </a:pPr>
                <a:r>
                  <a:rPr lang="en-CA" dirty="0"/>
                  <a:t>Laminar: when velocity and surface irregularities small enough for gas to flow gently past obstructions</a:t>
                </a:r>
              </a:p>
              <a:p>
                <a:pPr marL="228600" indent="-228600" algn="l">
                  <a:buAutoNum type="arabicPeriod"/>
                </a:pPr>
                <a:r>
                  <a:rPr lang="en-CA" dirty="0"/>
                  <a:t>Molecular: </a:t>
                </a:r>
              </a:p>
              <a:p>
                <a:pPr marL="0" indent="0" algn="l">
                  <a:buNone/>
                </a:pPr>
                <a:endParaRPr lang="en-CA" dirty="0"/>
              </a:p>
              <a:p>
                <a:pPr marL="0" indent="0" algn="l">
                  <a:buNone/>
                </a:pPr>
                <a:r>
                  <a:rPr lang="en-CA" dirty="0"/>
                  <a:t>Conductance of a system, C = a*Ca; where a is the transmission probability are calculated using statistical Monte Carlo methods which can be applied to complicated shapes such as conical cross-sections. The </a:t>
                </a:r>
                <a:r>
                  <a:rPr lang="en-CA" b="1" dirty="0"/>
                  <a:t>maximum pumping speed </a:t>
                </a:r>
                <a:r>
                  <a:rPr lang="en-CA" b="0" dirty="0"/>
                  <a:t>of a high vacuum pump cannot be larger than the conductance of its aperture </a:t>
                </a:r>
                <a:r>
                  <a:rPr lang="en-CA" b="1" dirty="0"/>
                  <a:t>(choking the pump)</a:t>
                </a:r>
              </a:p>
            </p:txBody>
          </p:sp>
        </mc:Fallback>
      </mc:AlternateContent>
      <p:sp>
        <p:nvSpPr>
          <p:cNvPr id="4" name="Slide Number Placeholder 3"/>
          <p:cNvSpPr>
            <a:spLocks noGrp="1"/>
          </p:cNvSpPr>
          <p:nvPr>
            <p:ph type="sldNum" sz="quarter" idx="5"/>
          </p:nvPr>
        </p:nvSpPr>
        <p:spPr/>
        <p:txBody>
          <a:bodyPr/>
          <a:lstStyle/>
          <a:p>
            <a:fld id="{1B8AC1C6-D43C-451F-9398-61AE38ABE427}" type="slidenum">
              <a:rPr lang="en-CA" smtClean="0"/>
              <a:t>11</a:t>
            </a:fld>
            <a:endParaRPr lang="en-CA"/>
          </a:p>
        </p:txBody>
      </p:sp>
    </p:spTree>
    <p:extLst>
      <p:ext uri="{BB962C8B-B14F-4D97-AF65-F5344CB8AC3E}">
        <p14:creationId xmlns:p14="http://schemas.microsoft.com/office/powerpoint/2010/main" val="180890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From the residual gas analyzer (RGA) scans, the partial pressure of H</a:t>
            </a:r>
            <a:r>
              <a:rPr lang="en-US" sz="1800" b="0" i="0" u="none" strike="noStrike" baseline="0" dirty="0">
                <a:latin typeface="CMR8"/>
              </a:rPr>
              <a:t>2 </a:t>
            </a:r>
            <a:r>
              <a:rPr lang="en-US" sz="1800" b="0" i="0" u="none" strike="noStrike" baseline="0" dirty="0">
                <a:latin typeface="CMR12"/>
              </a:rPr>
              <a:t>gas dominates</a:t>
            </a:r>
          </a:p>
          <a:p>
            <a:pPr algn="l"/>
            <a:r>
              <a:rPr lang="en-US" sz="1800" b="0" i="0" u="none" strike="noStrike" baseline="0" dirty="0">
                <a:latin typeface="CMR12"/>
              </a:rPr>
              <a:t>the science chamber, followed by N</a:t>
            </a:r>
            <a:r>
              <a:rPr lang="en-US" sz="1800" b="0" i="0" u="none" strike="noStrike" baseline="0" dirty="0">
                <a:latin typeface="CMR8"/>
              </a:rPr>
              <a:t>2</a:t>
            </a:r>
            <a:r>
              <a:rPr lang="en-US" sz="1800" b="0" i="0" u="none" strike="noStrike" baseline="0" dirty="0">
                <a:latin typeface="CMR12"/>
              </a:rPr>
              <a:t>. H</a:t>
            </a:r>
            <a:r>
              <a:rPr lang="en-US" sz="1800" b="0" i="0" u="none" strike="noStrike" baseline="0" dirty="0">
                <a:latin typeface="CMR8"/>
              </a:rPr>
              <a:t>2 </a:t>
            </a:r>
            <a:r>
              <a:rPr lang="en-US" sz="1800" b="0" i="0" u="none" strike="noStrike" baseline="0" dirty="0">
                <a:latin typeface="CMR12"/>
              </a:rPr>
              <a:t>is greater than 10</a:t>
            </a:r>
            <a:r>
              <a:rPr lang="en-US" sz="1800" b="0" i="0" u="none" strike="noStrike" baseline="0" dirty="0">
                <a:latin typeface="CMSY8"/>
              </a:rPr>
              <a:t>−</a:t>
            </a:r>
            <a:r>
              <a:rPr lang="en-US" sz="1800" b="0" i="0" u="none" strike="noStrike" baseline="0" dirty="0">
                <a:latin typeface="CMR8"/>
              </a:rPr>
              <a:t>9 </a:t>
            </a:r>
            <a:r>
              <a:rPr lang="en-US" sz="1800" b="0" i="0" u="none" strike="noStrike" baseline="0" dirty="0">
                <a:latin typeface="CMR12"/>
              </a:rPr>
              <a:t>Torr, which is an order of</a:t>
            </a:r>
          </a:p>
          <a:p>
            <a:pPr algn="l"/>
            <a:r>
              <a:rPr lang="en-US" sz="1800" b="0" i="0" u="none" strike="noStrike" baseline="0" dirty="0">
                <a:latin typeface="CMR12"/>
              </a:rPr>
              <a:t>magnitude greater than the partial pressure of the rest of the gases.</a:t>
            </a:r>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12</a:t>
            </a:fld>
            <a:endParaRPr lang="en-CA"/>
          </a:p>
        </p:txBody>
      </p:sp>
    </p:spTree>
    <p:extLst>
      <p:ext uri="{BB962C8B-B14F-4D97-AF65-F5344CB8AC3E}">
        <p14:creationId xmlns:p14="http://schemas.microsoft.com/office/powerpoint/2010/main" val="3384208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Effective pumping speed set by the conductance of the system   </a:t>
            </a:r>
          </a:p>
          <a:p>
            <a:r>
              <a:rPr lang="en-CA" dirty="0"/>
              <a:t>Pumps here are </a:t>
            </a:r>
            <a:r>
              <a:rPr lang="en-CA" b="1" dirty="0"/>
              <a:t>oil-free pumps</a:t>
            </a:r>
            <a:r>
              <a:rPr lang="en-CA" b="0" dirty="0"/>
              <a:t>, no </a:t>
            </a:r>
            <a:r>
              <a:rPr lang="en-CA" b="1" dirty="0"/>
              <a:t>vibrations </a:t>
            </a:r>
            <a:r>
              <a:rPr lang="en-CA" b="0" dirty="0"/>
              <a:t>,i.e. not mechanical pumps (it’s a </a:t>
            </a:r>
            <a:r>
              <a:rPr lang="en-CA" b="1" dirty="0"/>
              <a:t>momentum transfer pump</a:t>
            </a:r>
            <a:r>
              <a:rPr lang="en-CA" b="0" dirty="0"/>
              <a:t>)</a:t>
            </a:r>
          </a:p>
          <a:p>
            <a:r>
              <a:rPr lang="en-CA" b="0" dirty="0"/>
              <a:t>===========================</a:t>
            </a:r>
            <a:endParaRPr lang="en-CA" dirty="0"/>
          </a:p>
          <a:p>
            <a:r>
              <a:rPr lang="en-CA" b="1" dirty="0"/>
              <a:t>Turbo pump</a:t>
            </a:r>
            <a:r>
              <a:rPr lang="en-CA" b="0" dirty="0"/>
              <a:t>: turbo pump oil has non-negligible vapour pressure (20,000-80,000 rpm ~blade speed 500m/s) ultimate pressure of ~10</a:t>
            </a:r>
            <a:r>
              <a:rPr lang="en-CA" b="0" baseline="30000" dirty="0"/>
              <a:t>-9</a:t>
            </a:r>
            <a:r>
              <a:rPr lang="en-CA" b="0" baseline="0" dirty="0"/>
              <a:t>Torr w/ 1400 L/s pumping speed &lt;&lt;</a:t>
            </a:r>
            <a:r>
              <a:rPr lang="en-US" b="0" i="0" dirty="0">
                <a:solidFill>
                  <a:srgbClr val="202122"/>
                </a:solidFill>
                <a:effectLst/>
                <a:highlight>
                  <a:srgbClr val="FFFFFF"/>
                </a:highlight>
                <a:latin typeface="Arial" panose="020B0604020202020204" pitchFamily="34" charset="0"/>
              </a:rPr>
              <a:t>In contrast to other common UHV pumps, such as </a:t>
            </a:r>
            <a:r>
              <a:rPr lang="en-US" b="0" i="0" u="none" strike="noStrike" dirty="0">
                <a:solidFill>
                  <a:srgbClr val="3366CC"/>
                </a:solidFill>
                <a:effectLst/>
                <a:highlight>
                  <a:srgbClr val="FFFFFF"/>
                </a:highlight>
                <a:latin typeface="Arial" panose="020B0604020202020204" pitchFamily="34" charset="0"/>
                <a:hlinkClick r:id="rId3" tooltip="Turbomolecular pump"/>
              </a:rPr>
              <a:t>turbomolecular pumps</a:t>
            </a:r>
            <a:r>
              <a:rPr lang="en-US" b="0" i="0" dirty="0">
                <a:solidFill>
                  <a:srgbClr val="202122"/>
                </a:solidFill>
                <a:effectLst/>
                <a:highlight>
                  <a:srgbClr val="FFFFFF"/>
                </a:highlight>
                <a:latin typeface="Arial" panose="020B0604020202020204" pitchFamily="34" charset="0"/>
              </a:rPr>
              <a:t> and </a:t>
            </a:r>
            <a:r>
              <a:rPr lang="en-US" b="0" i="0" u="none" strike="noStrike" dirty="0">
                <a:solidFill>
                  <a:srgbClr val="3366CC"/>
                </a:solidFill>
                <a:effectLst/>
                <a:highlight>
                  <a:srgbClr val="FFFFFF"/>
                </a:highlight>
                <a:latin typeface="Arial" panose="020B0604020202020204" pitchFamily="34" charset="0"/>
                <a:hlinkClick r:id="rId4" tooltip="Diffusion pump"/>
              </a:rPr>
              <a:t>diffusion pumps</a:t>
            </a:r>
            <a:r>
              <a:rPr lang="en-US" b="0" i="0" dirty="0">
                <a:solidFill>
                  <a:srgbClr val="202122"/>
                </a:solidFill>
                <a:effectLst/>
                <a:highlight>
                  <a:srgbClr val="FFFFFF"/>
                </a:highlight>
                <a:latin typeface="Arial" panose="020B0604020202020204" pitchFamily="34" charset="0"/>
              </a:rPr>
              <a:t>, ion pumps have no moving parts and use no oil. They are therefore clean, need little maintenance, and produce no vibrations. T&gt;&gt;&gt;</a:t>
            </a:r>
          </a:p>
          <a:p>
            <a:r>
              <a:rPr lang="en-US" b="0" i="0" dirty="0">
                <a:solidFill>
                  <a:srgbClr val="202122"/>
                </a:solidFill>
                <a:effectLst/>
                <a:highlight>
                  <a:srgbClr val="FFFFFF"/>
                </a:highlight>
                <a:latin typeface="Arial" panose="020B0604020202020204" pitchFamily="34" charset="0"/>
              </a:rPr>
              <a:t>=============================</a:t>
            </a:r>
            <a:endParaRPr lang="en-CA" b="1" dirty="0"/>
          </a:p>
          <a:p>
            <a:pPr algn="l"/>
            <a:r>
              <a:rPr lang="en-CA" b="1" dirty="0"/>
              <a:t>Ion pump</a:t>
            </a:r>
            <a:r>
              <a:rPr lang="en-CA" b="0" dirty="0"/>
              <a:t>: </a:t>
            </a:r>
            <a:r>
              <a:rPr lang="en-US" sz="1800" b="0" i="0" u="none" strike="noStrike" baseline="0" dirty="0">
                <a:latin typeface="CMR12"/>
              </a:rPr>
              <a:t>Traditionally, sputter ion pumps, which are used as the main pump, fulfil the pumping</a:t>
            </a:r>
          </a:p>
          <a:p>
            <a:pPr algn="l"/>
            <a:r>
              <a:rPr lang="en-US" sz="1800" b="0" i="0" u="none" strike="noStrike" baseline="0" dirty="0">
                <a:latin typeface="CMR12"/>
              </a:rPr>
              <a:t>speed requirements and compact </a:t>
            </a:r>
            <a:r>
              <a:rPr lang="en-US" sz="1800" b="1" i="0" u="none" strike="noStrike" baseline="0" dirty="0">
                <a:latin typeface="CMR12"/>
              </a:rPr>
              <a:t>getters</a:t>
            </a:r>
            <a:r>
              <a:rPr lang="en-US" sz="1800" b="0" i="0" u="none" strike="noStrike" baseline="0" dirty="0">
                <a:latin typeface="CMR12"/>
              </a:rPr>
              <a:t> are used to boost the H</a:t>
            </a:r>
            <a:r>
              <a:rPr lang="en-US" sz="1800" b="0" i="0" u="none" strike="noStrike" baseline="0" dirty="0">
                <a:latin typeface="CMR8"/>
              </a:rPr>
              <a:t>2 </a:t>
            </a:r>
            <a:r>
              <a:rPr lang="en-US" sz="1800" b="0" i="0" u="none" strike="noStrike" baseline="0" dirty="0">
                <a:latin typeface="CMR12"/>
              </a:rPr>
              <a:t>pumping. their name suggests, </a:t>
            </a:r>
            <a:r>
              <a:rPr lang="en-US" sz="1800" b="1" i="0" u="none" strike="noStrike" baseline="0" dirty="0">
                <a:latin typeface="CMR12"/>
              </a:rPr>
              <a:t>ionize the gas </a:t>
            </a:r>
            <a:r>
              <a:rPr lang="en-US" sz="1800" b="0" i="0" u="none" strike="noStrike" baseline="0" dirty="0">
                <a:latin typeface="CMR12"/>
              </a:rPr>
              <a:t>and then employs a strong electrical</a:t>
            </a:r>
          </a:p>
          <a:p>
            <a:pPr algn="l"/>
            <a:r>
              <a:rPr lang="en-US" sz="1800" b="0" i="0" u="none" strike="noStrike" baseline="0" dirty="0">
                <a:latin typeface="CMR12"/>
              </a:rPr>
              <a:t>potential to absorb the atoms on an electrode. The cathode is chemically active and</a:t>
            </a:r>
          </a:p>
          <a:p>
            <a:pPr algn="l"/>
            <a:r>
              <a:rPr lang="en-US" sz="1800" b="0" i="0" u="none" strike="noStrike" baseline="0" dirty="0">
                <a:latin typeface="CMR12"/>
              </a:rPr>
              <a:t>typically composed of titanium. Ionization works by sputtering the atoms with a getter</a:t>
            </a:r>
          </a:p>
          <a:p>
            <a:pPr algn="l"/>
            <a:r>
              <a:rPr lang="en-US" sz="1800" b="0" i="0" u="none" strike="noStrike" baseline="0" dirty="0">
                <a:latin typeface="CMR12"/>
              </a:rPr>
              <a:t>material. Typically, turbomolecular and ion pumps are inefficient at pumping hydrogen.</a:t>
            </a:r>
          </a:p>
          <a:p>
            <a:pPr algn="l"/>
            <a:r>
              <a:rPr lang="en-US" sz="1800" b="0" i="0" u="none" strike="noStrike" baseline="0" dirty="0">
                <a:latin typeface="CMR12"/>
              </a:rPr>
              <a:t>-=======================</a:t>
            </a:r>
            <a:endParaRPr lang="en-CA" b="1" dirty="0"/>
          </a:p>
          <a:p>
            <a:pPr algn="l"/>
            <a:r>
              <a:rPr lang="en-CA" b="1" dirty="0"/>
              <a:t>Getter pump</a:t>
            </a:r>
            <a:r>
              <a:rPr lang="en-CA" b="0" dirty="0"/>
              <a:t> c</a:t>
            </a:r>
            <a:r>
              <a:rPr lang="en-US" sz="1800" b="0" i="0" u="none" strike="noStrike" baseline="0" dirty="0" err="1">
                <a:latin typeface="CMR12"/>
              </a:rPr>
              <a:t>ompact</a:t>
            </a:r>
            <a:r>
              <a:rPr lang="en-US" sz="1800" b="0" i="0" u="none" strike="noStrike" baseline="0" dirty="0">
                <a:latin typeface="CMR12"/>
              </a:rPr>
              <a:t> getter material that is porous</a:t>
            </a:r>
          </a:p>
          <a:p>
            <a:pPr algn="l"/>
            <a:r>
              <a:rPr lang="en-CA" sz="1800" b="0" i="0" u="none" strike="noStrike" baseline="0" dirty="0">
                <a:latin typeface="CMR12"/>
              </a:rPr>
              <a:t>at the atomic level </a:t>
            </a:r>
          </a:p>
          <a:p>
            <a:pPr algn="l"/>
            <a:r>
              <a:rPr lang="en-CA" sz="1800" b="0" i="0" u="none" strike="noStrike" baseline="0" dirty="0">
                <a:latin typeface="Times New Roman" panose="02020603050405020304" pitchFamily="18" charset="0"/>
              </a:rPr>
              <a:t>remove </a:t>
            </a:r>
            <a:r>
              <a:rPr lang="en-US" sz="1800" b="0" i="0" u="none" strike="noStrike" baseline="0" dirty="0">
                <a:latin typeface="Times New Roman" panose="02020603050405020304" pitchFamily="18" charset="0"/>
              </a:rPr>
              <a:t>gases by chemical reactions that form solid compounds. </a:t>
            </a:r>
            <a:r>
              <a:rPr lang="en-US" sz="1800" b="0" i="0" u="none" strike="noStrike" baseline="0" dirty="0">
                <a:latin typeface="CMR12"/>
              </a:rPr>
              <a:t>Hydrogen does not react to form a chemical compound, rather it dissolves</a:t>
            </a:r>
          </a:p>
          <a:p>
            <a:pPr algn="l"/>
            <a:r>
              <a:rPr lang="en-US" sz="1800" b="0" i="0" u="none" strike="noStrike" baseline="0" dirty="0">
                <a:latin typeface="CMR12"/>
              </a:rPr>
              <a:t>in the bulk of the getter forming a solid solution. (Van der </a:t>
            </a:r>
            <a:r>
              <a:rPr lang="en-US" sz="1800" b="0" i="0" u="none" strike="noStrike" baseline="0" dirty="0" err="1">
                <a:latin typeface="CMR12"/>
              </a:rPr>
              <a:t>waals</a:t>
            </a:r>
            <a:r>
              <a:rPr lang="en-US" sz="1800" b="0" i="0" u="none" strike="noStrike" baseline="0" dirty="0">
                <a:latin typeface="CMR12"/>
              </a:rPr>
              <a:t>)</a:t>
            </a:r>
          </a:p>
          <a:p>
            <a:pPr algn="l"/>
            <a:r>
              <a:rPr lang="en-US" sz="1800" b="0" i="0" u="none" strike="noStrike" baseline="0" dirty="0">
                <a:latin typeface="CMR12"/>
              </a:rPr>
              <a:t> Also contain a </a:t>
            </a:r>
            <a:r>
              <a:rPr lang="en-US" sz="1800" b="1" i="0" u="none" strike="noStrike" baseline="0" dirty="0">
                <a:latin typeface="CMR12"/>
              </a:rPr>
              <a:t>heating element </a:t>
            </a:r>
            <a:r>
              <a:rPr lang="en-US" sz="1800" b="0" i="0" u="none" strike="noStrike" baseline="0" dirty="0">
                <a:latin typeface="CMR12"/>
              </a:rPr>
              <a:t>that heats up the getter</a:t>
            </a:r>
          </a:p>
          <a:p>
            <a:pPr algn="l"/>
            <a:r>
              <a:rPr lang="en-US" sz="1800" b="0" i="0" u="none" strike="noStrike" baseline="0" dirty="0">
                <a:latin typeface="CMR12"/>
              </a:rPr>
              <a:t>material to a temperature depending on the gas to be pumped. </a:t>
            </a:r>
            <a:r>
              <a:rPr lang="en-US" sz="1800" b="1" i="0" u="none" strike="noStrike" baseline="0" dirty="0">
                <a:latin typeface="CMR12"/>
              </a:rPr>
              <a:t>Saturated getter lattice</a:t>
            </a:r>
          </a:p>
          <a:p>
            <a:pPr algn="l"/>
            <a:r>
              <a:rPr lang="en-US" sz="1800" b="1" i="0" u="none" strike="noStrike" baseline="0" dirty="0">
                <a:latin typeface="CMR12"/>
              </a:rPr>
              <a:t>can be regenerated, i.e. activated</a:t>
            </a:r>
            <a:r>
              <a:rPr lang="en-US" sz="1800" b="0" i="0" u="none" strike="noStrike" baseline="0" dirty="0">
                <a:latin typeface="CMR12"/>
              </a:rPr>
              <a:t>, by setting the heating element to </a:t>
            </a:r>
            <a:r>
              <a:rPr lang="en-US" sz="1800" b="1" i="0" u="none" strike="noStrike" baseline="0" dirty="0">
                <a:latin typeface="CMR12"/>
              </a:rPr>
              <a:t>higher temperatures</a:t>
            </a:r>
            <a:r>
              <a:rPr lang="en-US" sz="1800" b="0" i="0" u="none" strike="noStrike" baseline="0" dirty="0">
                <a:latin typeface="CMR12"/>
              </a:rPr>
              <a:t>.</a:t>
            </a:r>
          </a:p>
          <a:p>
            <a:pPr algn="l"/>
            <a:r>
              <a:rPr lang="en-US" sz="1800" b="0" i="0" u="none" strike="noStrike" baseline="0" dirty="0">
                <a:latin typeface="CMR12"/>
              </a:rPr>
              <a:t>Activation involves </a:t>
            </a:r>
            <a:r>
              <a:rPr lang="en-US" sz="1800" b="1" i="0" u="none" strike="noStrike" baseline="0" dirty="0">
                <a:latin typeface="CMR12"/>
              </a:rPr>
              <a:t>heating </a:t>
            </a:r>
            <a:r>
              <a:rPr lang="en-US" sz="1800" b="1" i="0" u="none" strike="noStrike" baseline="0" dirty="0">
                <a:latin typeface="CMTI12"/>
              </a:rPr>
              <a:t>under vacuum </a:t>
            </a:r>
            <a:r>
              <a:rPr lang="en-US" sz="1800" b="0" i="0" u="none" strike="noStrike" baseline="0" dirty="0">
                <a:latin typeface="CMR12"/>
              </a:rPr>
              <a:t>at typical </a:t>
            </a:r>
            <a:r>
              <a:rPr lang="en-US" sz="1800" b="1" i="0" u="none" strike="noStrike" baseline="0" dirty="0">
                <a:latin typeface="CMR12"/>
              </a:rPr>
              <a:t>activation temperatures of 400-500</a:t>
            </a:r>
            <a:r>
              <a:rPr lang="en-US" sz="1800" b="1" i="0" u="none" strike="noStrike" baseline="0" dirty="0">
                <a:latin typeface="CMMI8"/>
              </a:rPr>
              <a:t>o</a:t>
            </a:r>
            <a:r>
              <a:rPr lang="en-US" sz="1800" b="1" i="0" u="none" strike="noStrike" baseline="0" dirty="0">
                <a:latin typeface="CMR12"/>
              </a:rPr>
              <a:t>C</a:t>
            </a:r>
            <a:r>
              <a:rPr lang="en-US" sz="1800" b="0" i="0" u="none" strike="noStrike" baseline="0" dirty="0">
                <a:latin typeface="CMR12"/>
              </a:rPr>
              <a:t>.</a:t>
            </a:r>
          </a:p>
          <a:p>
            <a:pPr algn="l"/>
            <a:r>
              <a:rPr lang="en-US" sz="1800" b="0" i="0" u="none" strike="noStrike" baseline="0" dirty="0">
                <a:latin typeface="CMR12"/>
              </a:rPr>
              <a:t>for </a:t>
            </a:r>
            <a:r>
              <a:rPr lang="en-US" sz="1800" b="1" i="0" u="none" strike="noStrike" baseline="0" dirty="0">
                <a:latin typeface="CMR12"/>
              </a:rPr>
              <a:t>approximately an hour</a:t>
            </a:r>
            <a:r>
              <a:rPr lang="en-US" sz="1800" b="0" i="0" u="none" strike="noStrike" baseline="0" dirty="0">
                <a:latin typeface="CMR12"/>
              </a:rPr>
              <a:t>. Getters can sorb gases after activation </a:t>
            </a:r>
            <a:r>
              <a:rPr lang="en-US" sz="1800" b="1" i="0" u="none" strike="noStrike" baseline="0" dirty="0">
                <a:latin typeface="CMR12"/>
              </a:rPr>
              <a:t>without </a:t>
            </a:r>
            <a:r>
              <a:rPr lang="en-US" sz="1800" b="1" i="0" u="none" strike="noStrike" baseline="0" dirty="0" err="1">
                <a:latin typeface="CMR12"/>
              </a:rPr>
              <a:t>requring</a:t>
            </a:r>
            <a:r>
              <a:rPr lang="en-US" sz="1800" b="1" i="0" u="none" strike="noStrike" baseline="0" dirty="0">
                <a:latin typeface="CMR12"/>
              </a:rPr>
              <a:t> power</a:t>
            </a:r>
            <a:r>
              <a:rPr lang="en-US" sz="1800" b="0" i="0" u="none" strike="noStrike" baseline="0" dirty="0">
                <a:latin typeface="CMR12"/>
              </a:rPr>
              <a:t>.</a:t>
            </a:r>
            <a:endParaRPr lang="en-CA" b="1" dirty="0"/>
          </a:p>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13</a:t>
            </a:fld>
            <a:endParaRPr lang="en-CA"/>
          </a:p>
        </p:txBody>
      </p:sp>
    </p:spTree>
    <p:extLst>
      <p:ext uri="{BB962C8B-B14F-4D97-AF65-F5344CB8AC3E}">
        <p14:creationId xmlns:p14="http://schemas.microsoft.com/office/powerpoint/2010/main" val="28425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BernieHsu</a:t>
            </a:r>
            <a:r>
              <a:rPr lang="en-US" dirty="0"/>
              <a:t>] Ref: </a:t>
            </a:r>
            <a:r>
              <a:rPr lang="en-US" sz="1200" b="0" i="0" u="none" strike="noStrike" baseline="0" dirty="0"/>
              <a:t>B. C. Hsu, “About Our Third Vacuum System," </a:t>
            </a:r>
            <a:r>
              <a:rPr lang="en-US" sz="1200" b="0" i="0" u="none" strike="noStrike" baseline="0" dirty="0" err="1"/>
              <a:t>Thywissen</a:t>
            </a:r>
            <a:r>
              <a:rPr lang="en-US" sz="1200" b="0" i="0" u="none" strike="noStrike" baseline="0" dirty="0"/>
              <a:t> Lab Summer Report, 08 2018.</a:t>
            </a:r>
          </a:p>
          <a:p>
            <a:r>
              <a:rPr lang="en-US" dirty="0"/>
              <a:t>Pumping speed &gt;&gt; than conductance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50000"/>
                  <a:lumOff val="50000"/>
                </a:schemeClr>
              </a:solidFill>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latin typeface="Helvetica Neue"/>
              </a:rPr>
              <a:t>B. Hsu, Thywissen Lab summer report, 08 2018</a:t>
            </a:r>
            <a:endParaRPr lang="en-CA" sz="1200" dirty="0">
              <a:solidFill>
                <a:schemeClr val="tx1">
                  <a:lumMod val="50000"/>
                  <a:lumOff val="50000"/>
                </a:schemeClr>
              </a:solidFill>
            </a:endParaRPr>
          </a:p>
          <a:p>
            <a:endParaRPr lang="en-CA" dirty="0"/>
          </a:p>
        </p:txBody>
      </p:sp>
      <p:sp>
        <p:nvSpPr>
          <p:cNvPr id="4" name="Slide Number Placeholder 3"/>
          <p:cNvSpPr>
            <a:spLocks noGrp="1"/>
          </p:cNvSpPr>
          <p:nvPr>
            <p:ph type="sldNum" sz="quarter" idx="5"/>
          </p:nvPr>
        </p:nvSpPr>
        <p:spPr/>
        <p:txBody>
          <a:bodyPr/>
          <a:lstStyle/>
          <a:p>
            <a:fld id="{CF542C39-A32B-4B56-8DF7-935DCAC10506}" type="slidenum">
              <a:rPr lang="en-CA" smtClean="0"/>
              <a:t>14</a:t>
            </a:fld>
            <a:endParaRPr lang="en-CA"/>
          </a:p>
        </p:txBody>
      </p:sp>
    </p:spTree>
    <p:extLst>
      <p:ext uri="{BB962C8B-B14F-4D97-AF65-F5344CB8AC3E}">
        <p14:creationId xmlns:p14="http://schemas.microsoft.com/office/powerpoint/2010/main" val="123970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Hanzhen</a:t>
            </a:r>
            <a:r>
              <a:rPr lang="en-US" dirty="0"/>
              <a:t> ug 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“Gas in the 2D-MOT is pumped through the differential tube only. With the current differential pumping geometry, the conductance is calculated to be 0.1L/s”</a:t>
            </a:r>
            <a:endParaRPr lang="en-CA" dirty="0"/>
          </a:p>
          <a:p>
            <a:endParaRPr lang="en-CA" dirty="0"/>
          </a:p>
          <a:p>
            <a:r>
              <a:rPr lang="en-US" dirty="0">
                <a:highlight>
                  <a:srgbClr val="FFFF00"/>
                </a:highlight>
                <a:latin typeface="Calibri" panose="020F0502020204030204" pitchFamily="34" charset="0"/>
              </a:rPr>
              <a:t>Aim</a:t>
            </a:r>
            <a:r>
              <a:rPr lang="en-US" dirty="0">
                <a:latin typeface="Calibri" panose="020F0502020204030204" pitchFamily="34" charset="0"/>
              </a:rPr>
              <a:t>: based on Fouche’s</a:t>
            </a:r>
            <a:endParaRPr lang="en-CA" dirty="0"/>
          </a:p>
        </p:txBody>
      </p:sp>
      <p:sp>
        <p:nvSpPr>
          <p:cNvPr id="4" name="Slide Number Placeholder 3"/>
          <p:cNvSpPr>
            <a:spLocks noGrp="1"/>
          </p:cNvSpPr>
          <p:nvPr>
            <p:ph type="sldNum" sz="quarter" idx="5"/>
          </p:nvPr>
        </p:nvSpPr>
        <p:spPr/>
        <p:txBody>
          <a:bodyPr/>
          <a:lstStyle/>
          <a:p>
            <a:fld id="{CF542C39-A32B-4B56-8DF7-935DCAC10506}" type="slidenum">
              <a:rPr lang="en-CA" smtClean="0"/>
              <a:t>15</a:t>
            </a:fld>
            <a:endParaRPr lang="en-CA"/>
          </a:p>
        </p:txBody>
      </p:sp>
    </p:spTree>
    <p:extLst>
      <p:ext uri="{BB962C8B-B14F-4D97-AF65-F5344CB8AC3E}">
        <p14:creationId xmlns:p14="http://schemas.microsoft.com/office/powerpoint/2010/main" val="3509678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Aim: </a:t>
            </a:r>
            <a:r>
              <a:rPr lang="en-US" sz="1200" dirty="0">
                <a:effectLst/>
                <a:latin typeface="Calibri" panose="020F0502020204030204" pitchFamily="34" charset="0"/>
              </a:rPr>
              <a:t>Differential pumping of the order of 10</a:t>
            </a:r>
            <a:r>
              <a:rPr lang="en-US" sz="1200" baseline="30000" dirty="0">
                <a:effectLst/>
                <a:latin typeface="Calibri" panose="020F0502020204030204" pitchFamily="34" charset="0"/>
              </a:rPr>
              <a:t>-3</a:t>
            </a:r>
            <a:r>
              <a:rPr lang="en-US" baseline="30000" dirty="0">
                <a:latin typeface="Calibri" panose="020F0502020204030204" pitchFamily="34" charset="0"/>
              </a:rPr>
              <a:t> </a:t>
            </a:r>
            <a:r>
              <a:rPr lang="en-US" sz="1200" dirty="0">
                <a:effectLst/>
                <a:latin typeface="Calibri" panose="020F0502020204030204" pitchFamily="34" charset="0"/>
              </a:rPr>
              <a:t>&amp; pressure in science chamber 10</a:t>
            </a:r>
            <a:r>
              <a:rPr lang="en-US" sz="1200" baseline="30000" dirty="0">
                <a:effectLst/>
                <a:latin typeface="Calibri" panose="020F0502020204030204" pitchFamily="34" charset="0"/>
              </a:rPr>
              <a:t>-11</a:t>
            </a:r>
            <a:r>
              <a:rPr lang="en-US" sz="1200" dirty="0">
                <a:effectLst/>
                <a:latin typeface="Calibri" panose="020F0502020204030204" pitchFamily="34" charset="0"/>
              </a:rPr>
              <a:t>  mbar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conductance is calculated to be 0.1 L/s for the current geometry</a:t>
            </a:r>
          </a:p>
          <a:p>
            <a:endParaRPr lang="en-CA" dirty="0"/>
          </a:p>
          <a:p>
            <a:r>
              <a:rPr lang="en-CA" dirty="0"/>
              <a:t>C ~ v *D</a:t>
            </a:r>
            <a:r>
              <a:rPr lang="en-CA" baseline="30000" dirty="0"/>
              <a:t>3</a:t>
            </a:r>
            <a:r>
              <a:rPr lang="en-CA" baseline="0" dirty="0"/>
              <a:t>/L</a:t>
            </a:r>
            <a:endParaRPr lang="en-CA" dirty="0"/>
          </a:p>
        </p:txBody>
      </p:sp>
      <p:sp>
        <p:nvSpPr>
          <p:cNvPr id="4" name="Slide Number Placeholder 3"/>
          <p:cNvSpPr>
            <a:spLocks noGrp="1"/>
          </p:cNvSpPr>
          <p:nvPr>
            <p:ph type="sldNum" sz="quarter" idx="5"/>
          </p:nvPr>
        </p:nvSpPr>
        <p:spPr/>
        <p:txBody>
          <a:bodyPr/>
          <a:lstStyle/>
          <a:p>
            <a:fld id="{CF542C39-A32B-4B56-8DF7-935DCAC10506}" type="slidenum">
              <a:rPr lang="en-CA" smtClean="0"/>
              <a:t>16</a:t>
            </a:fld>
            <a:endParaRPr lang="en-CA"/>
          </a:p>
        </p:txBody>
      </p:sp>
    </p:spTree>
    <p:extLst>
      <p:ext uri="{BB962C8B-B14F-4D97-AF65-F5344CB8AC3E}">
        <p14:creationId xmlns:p14="http://schemas.microsoft.com/office/powerpoint/2010/main" val="156284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an atom now </a:t>
            </a:r>
            <a:r>
              <a:rPr lang="en-US" dirty="0">
                <a:sym typeface="Wingdings" panose="05000000000000000000" pitchFamily="2" charset="2"/>
              </a:rPr>
              <a:t> need a cooling mechanism</a:t>
            </a:r>
            <a:r>
              <a:rPr lang="en-US" dirty="0"/>
              <a: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42C39-A32B-4B56-8DF7-935DCAC1050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27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800" b="0" i="0" u="none" strike="noStrike" baseline="0" dirty="0">
                <a:latin typeface="CMR12"/>
              </a:rPr>
              <a:t>A </a:t>
            </a:r>
            <a:r>
              <a:rPr lang="en-US" sz="1800" b="0" i="0" u="none" strike="noStrike" baseline="0" dirty="0" err="1">
                <a:latin typeface="CMR12"/>
              </a:rPr>
              <a:t>quadroupole</a:t>
            </a:r>
            <a:r>
              <a:rPr lang="en-US" sz="1800" b="0" i="0" u="none" strike="noStrike" baseline="0" dirty="0">
                <a:latin typeface="CMR12"/>
              </a:rPr>
              <a:t> magnetic field (for a 3D confinement) generates a spatially-varying Zeeman</a:t>
            </a:r>
          </a:p>
          <a:p>
            <a:pPr algn="l"/>
            <a:r>
              <a:rPr lang="en-US" sz="1800" b="0" i="0" u="none" strike="noStrike" baseline="0" dirty="0">
                <a:latin typeface="CMR12"/>
              </a:rPr>
              <a:t>shift experienced by the atomic cloud. The magnetic field gradient provides the trapping</a:t>
            </a:r>
          </a:p>
          <a:p>
            <a:pPr algn="l"/>
            <a:r>
              <a:rPr lang="en-US" sz="1800" b="0" i="0" u="none" strike="noStrike" baseline="0" dirty="0">
                <a:latin typeface="CMR12"/>
              </a:rPr>
              <a:t>force while cooling is attained by the scattering force exerted by </a:t>
            </a:r>
            <a:r>
              <a:rPr lang="en-US" sz="1800" b="0" i="0" u="none" strike="noStrike" baseline="0" dirty="0">
                <a:latin typeface="CMMI12"/>
              </a:rPr>
              <a:t>σ</a:t>
            </a:r>
            <a:r>
              <a:rPr lang="en-US" sz="1800" b="0" i="0" u="none" strike="noStrike" baseline="0" dirty="0">
                <a:latin typeface="CMR8"/>
              </a:rPr>
              <a:t>+ </a:t>
            </a:r>
            <a:r>
              <a:rPr lang="en-US" sz="1800" b="0" i="0" u="none" strike="noStrike" baseline="0" dirty="0">
                <a:latin typeface="CMR12"/>
              </a:rPr>
              <a:t>or </a:t>
            </a:r>
            <a:r>
              <a:rPr lang="en-US" sz="1800" b="0" i="0" u="none" strike="noStrike" baseline="0" dirty="0">
                <a:latin typeface="CMMI12"/>
              </a:rPr>
              <a:t>σ</a:t>
            </a:r>
            <a:r>
              <a:rPr lang="en-US" sz="1800" b="0" i="0" u="none" strike="noStrike" baseline="0" dirty="0">
                <a:latin typeface="CMSY8"/>
              </a:rPr>
              <a:t>− </a:t>
            </a:r>
            <a:r>
              <a:rPr lang="en-US" sz="1800" b="0" i="0" u="none" strike="noStrike" baseline="0" dirty="0">
                <a:latin typeface="CMR12"/>
              </a:rPr>
              <a:t>photons. The</a:t>
            </a:r>
          </a:p>
          <a:p>
            <a:pPr algn="l"/>
            <a:r>
              <a:rPr lang="en-US" sz="1800" b="0" i="0" u="none" strike="noStrike" baseline="0" dirty="0">
                <a:latin typeface="CMR12"/>
              </a:rPr>
              <a:t>Zeeman shift at displacement </a:t>
            </a:r>
            <a:r>
              <a:rPr lang="en-US" sz="1800" b="0" i="0" u="none" strike="noStrike" baseline="0" dirty="0">
                <a:latin typeface="CMMI12"/>
              </a:rPr>
              <a:t>z </a:t>
            </a:r>
            <a:r>
              <a:rPr lang="en-US" sz="1800" b="0" i="0" u="none" strike="noStrike" baseline="0" dirty="0">
                <a:latin typeface="CMR12"/>
              </a:rPr>
              <a:t>provided by the magnetic field is                    magnetic field gradient is determined by the number of turns in the coils </a:t>
            </a:r>
            <a:r>
              <a:rPr lang="en-US" sz="1800" b="0" i="0" u="none" strike="noStrike" baseline="0" dirty="0">
                <a:latin typeface="CMMI12"/>
              </a:rPr>
              <a:t>N</a:t>
            </a:r>
            <a:endParaRPr lang="en-US" sz="1800" b="0" i="0" u="none" strike="noStrike" baseline="0" dirty="0">
              <a:latin typeface="CMR12"/>
            </a:endParaRPr>
          </a:p>
          <a:p>
            <a:pPr algn="l"/>
            <a:endParaRPr lang="en-US" sz="1800" b="0" i="0" u="none" strike="noStrike" baseline="0" dirty="0">
              <a:latin typeface="CMR12"/>
            </a:endParaRPr>
          </a:p>
          <a:p>
            <a:pPr algn="l"/>
            <a:r>
              <a:rPr lang="en-US" sz="1800" b="1" i="0" u="none" strike="noStrike" baseline="0" dirty="0">
                <a:latin typeface="CMR12"/>
              </a:rPr>
              <a:t>Bias field: </a:t>
            </a:r>
            <a:r>
              <a:rPr lang="en-US" sz="1800" b="0" i="0" u="none" strike="noStrike" baseline="0" dirty="0">
                <a:latin typeface="CMR12"/>
              </a:rPr>
              <a:t>displaces the </a:t>
            </a:r>
            <a:r>
              <a:rPr lang="en-US" sz="1800" b="0" i="0" u="none" strike="noStrike" baseline="0" dirty="0" err="1">
                <a:latin typeface="CMR12"/>
              </a:rPr>
              <a:t>centre</a:t>
            </a:r>
            <a:r>
              <a:rPr lang="en-US" sz="1800" b="0" i="0" u="none" strike="noStrike" baseline="0" dirty="0">
                <a:latin typeface="CMR12"/>
              </a:rPr>
              <a:t> of symmetry in the </a:t>
            </a:r>
            <a:r>
              <a:rPr lang="en-US" sz="1800" b="0" i="0" u="none" strike="noStrike" baseline="0" dirty="0" err="1">
                <a:latin typeface="CMR12"/>
              </a:rPr>
              <a:t>Quadroupole</a:t>
            </a:r>
            <a:r>
              <a:rPr lang="en-US" sz="1800" b="0" i="0" u="none" strike="noStrike" baseline="0" dirty="0">
                <a:latin typeface="CMR12"/>
              </a:rPr>
              <a:t> gradient</a:t>
            </a:r>
            <a:endParaRPr lang="en-CA" b="1" dirty="0"/>
          </a:p>
        </p:txBody>
      </p:sp>
      <p:sp>
        <p:nvSpPr>
          <p:cNvPr id="4" name="Slide Number Placeholder 3"/>
          <p:cNvSpPr>
            <a:spLocks noGrp="1"/>
          </p:cNvSpPr>
          <p:nvPr>
            <p:ph type="sldNum" sz="quarter" idx="5"/>
          </p:nvPr>
        </p:nvSpPr>
        <p:spPr/>
        <p:txBody>
          <a:bodyPr/>
          <a:lstStyle/>
          <a:p>
            <a:fld id="{1B8AC1C6-D43C-451F-9398-61AE38ABE427}" type="slidenum">
              <a:rPr lang="en-CA" smtClean="0"/>
              <a:t>18</a:t>
            </a:fld>
            <a:endParaRPr lang="en-CA"/>
          </a:p>
        </p:txBody>
      </p:sp>
    </p:spTree>
    <p:extLst>
      <p:ext uri="{BB962C8B-B14F-4D97-AF65-F5344CB8AC3E}">
        <p14:creationId xmlns:p14="http://schemas.microsoft.com/office/powerpoint/2010/main" val="184072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1. </a:t>
            </a:r>
            <a:r>
              <a:rPr lang="en-US" sz="1800" b="0" i="0" u="none" strike="noStrike" baseline="0" dirty="0">
                <a:latin typeface="CMR12"/>
              </a:rPr>
              <a:t>magnetic field is required to be flat within the spatial range of the science chamber. Geometric constraint on the coil design is limited by the size of the laser beam and the size</a:t>
            </a:r>
          </a:p>
          <a:p>
            <a:pPr algn="l"/>
            <a:r>
              <a:rPr lang="en-CA" sz="1800" b="0" i="0" u="none" strike="noStrike" baseline="0" dirty="0">
                <a:latin typeface="CMR12"/>
              </a:rPr>
              <a:t>of the chamber.</a:t>
            </a:r>
          </a:p>
          <a:p>
            <a:pPr algn="l"/>
            <a:r>
              <a:rPr lang="en-CA" sz="1800" b="0" i="0" u="none" strike="noStrike" baseline="0" dirty="0">
                <a:latin typeface="CMR12"/>
              </a:rPr>
              <a:t>2. Inductance  (BELOW): </a:t>
            </a:r>
            <a:r>
              <a:rPr lang="en-US" sz="1800" dirty="0"/>
              <a:t>measure of magnetic flux through the area (cross section) enclosed by current carrying coil</a:t>
            </a:r>
          </a:p>
          <a:p>
            <a:pPr algn="l"/>
            <a:r>
              <a:rPr lang="en-US" sz="1800" b="0" i="0" u="none" strike="noStrike" baseline="0" dirty="0">
                <a:latin typeface="CMR12"/>
              </a:rPr>
              <a:t>3. Power dissipation: see above</a:t>
            </a:r>
            <a:endParaRPr lang="en-CA" sz="1800" b="0" i="0" u="none" strike="noStrike" baseline="0" dirty="0">
              <a:latin typeface="CMR12"/>
            </a:endParaRPr>
          </a:p>
          <a:p>
            <a:pPr algn="l"/>
            <a:r>
              <a:rPr lang="en-CA" sz="1800" b="0" i="0" u="none" strike="noStrike" baseline="0" dirty="0">
                <a:latin typeface="CMR12"/>
              </a:rPr>
              <a:t>4. </a:t>
            </a:r>
            <a:r>
              <a:rPr lang="en-US" sz="1800" b="0" i="0" u="none" strike="noStrike" baseline="0" dirty="0">
                <a:latin typeface="CMR12"/>
              </a:rPr>
              <a:t>Large temperature fluctuations can lead to unreliable magnetic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12"/>
              </a:rPr>
              <a:t>5. </a:t>
            </a:r>
            <a:r>
              <a:rPr lang="en-CA" sz="1800" b="0" i="0" u="none" strike="noStrike" baseline="0" dirty="0">
                <a:latin typeface="CMR12"/>
              </a:rPr>
              <a:t>Larger spirals </a:t>
            </a:r>
            <a:r>
              <a:rPr lang="en-US" sz="1800" b="0" i="0" u="none" strike="noStrike" baseline="0" dirty="0">
                <a:latin typeface="CMR12"/>
              </a:rPr>
              <a:t>and more turns limit the limit the cooling. Ideally, the coils should not heat up by more </a:t>
            </a:r>
            <a:r>
              <a:rPr lang="en-CA" sz="1800" b="0" i="0" u="none" strike="noStrike" baseline="0" dirty="0">
                <a:latin typeface="CMR12"/>
              </a:rPr>
              <a:t>than 5</a:t>
            </a:r>
            <a:r>
              <a:rPr lang="en-CA" sz="1800" b="0" i="0" u="none" strike="noStrike" baseline="30000" dirty="0">
                <a:latin typeface="CMMI8"/>
              </a:rPr>
              <a:t>o</a:t>
            </a:r>
            <a:r>
              <a:rPr lang="en-CA" sz="1800" b="0" i="0" u="none" strike="noStrike" baseline="0" dirty="0">
                <a:latin typeface="CMR12"/>
              </a:rPr>
              <a:t>C. </a:t>
            </a:r>
            <a:r>
              <a:rPr lang="en-US" sz="1800" dirty="0"/>
              <a:t>Rb – 87 has the largest width FB resonance 1007 G with </a:t>
            </a:r>
            <a:r>
              <a:rPr lang="el-GR" sz="1800" dirty="0"/>
              <a:t>Δ</a:t>
            </a:r>
            <a:r>
              <a:rPr lang="en-US" sz="1800" dirty="0"/>
              <a:t> = 170 </a:t>
            </a:r>
            <a:r>
              <a:rPr lang="en-US" sz="1800" dirty="0" err="1"/>
              <a:t>mG</a:t>
            </a:r>
            <a:r>
              <a:rPr lang="en-US" sz="1800" dirty="0"/>
              <a:t> and next one at ~600G with 17mG width </a:t>
            </a:r>
            <a:r>
              <a:rPr lang="en-US" sz="1800" dirty="0">
                <a:sym typeface="Wingdings" panose="05000000000000000000" pitchFamily="2" charset="2"/>
              </a:rPr>
              <a:t> need large fractional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u="none" strike="noStrike" baseline="0" dirty="0">
                <a:latin typeface="CMR12"/>
              </a:rPr>
              <a:t>FB: largest </a:t>
            </a:r>
            <a:r>
              <a:rPr lang="en-US" sz="1800" b="0" i="0" u="none" strike="noStrike" baseline="0" dirty="0">
                <a:latin typeface="CMR12"/>
              </a:rPr>
              <a:t>width Feshbach resonance occurs at 1007 G with a width Δ = 170 </a:t>
            </a:r>
            <a:r>
              <a:rPr lang="en-US" sz="1800" b="0" i="0" u="none" strike="noStrike" baseline="0" dirty="0" err="1">
                <a:latin typeface="CMR12"/>
              </a:rPr>
              <a:t>mG</a:t>
            </a:r>
            <a:r>
              <a:rPr lang="en-US" sz="1800" b="0" i="0" u="none" strike="noStrike" baseline="0" dirty="0">
                <a:latin typeface="CMR12"/>
              </a:rPr>
              <a:t> and the next one is at 600 G with Δ = 17 </a:t>
            </a:r>
            <a:r>
              <a:rPr lang="en-US" sz="1800" b="0" i="0" u="none" strike="noStrike" baseline="0" dirty="0" err="1">
                <a:latin typeface="CMR12"/>
              </a:rPr>
              <a:t>mG</a:t>
            </a:r>
            <a:r>
              <a:rPr lang="en-US" sz="1800" b="0" i="0" u="none" strike="noStrike" baseline="0" dirty="0">
                <a:latin typeface="CMR12"/>
              </a:rPr>
              <a:t> (aside: </a:t>
            </a:r>
            <a:r>
              <a:rPr lang="en-US" sz="1800" b="0" i="0" u="none" strike="noStrike" baseline="0" dirty="0">
                <a:latin typeface="CMTI12"/>
              </a:rPr>
              <a:t>in situ </a:t>
            </a:r>
            <a:r>
              <a:rPr lang="en-US" sz="1800" b="0" i="0" u="none" strike="noStrike" baseline="0" dirty="0">
                <a:latin typeface="CMR12"/>
              </a:rPr>
              <a:t>measurement of the field constrains the 	field stability. Often, the field inside a vacuum chamber is characterized via transitions between two-magnetic manifold in the trapped atoms, such as with Rabi 	spectroscopy)</a:t>
            </a:r>
            <a:endParaRPr lang="en-CA" sz="1800" b="0" i="0" u="none" strike="noStrike" baseline="0" dirty="0">
              <a:latin typeface="CMR1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r>
              <a:rPr lang="en-US" sz="1800" b="1" dirty="0"/>
              <a:t>Inductance</a:t>
            </a:r>
            <a:r>
              <a:rPr lang="en-US" sz="1800" b="0" dirty="0"/>
              <a:t>: determines how quickly you can turn on/off the fields (switching times) L = 2U/I</a:t>
            </a:r>
            <a:r>
              <a:rPr lang="en-US" sz="1800" b="0" baseline="30000" dirty="0"/>
              <a:t>2</a:t>
            </a:r>
            <a:r>
              <a:rPr lang="en-US" sz="1800" b="0" baseline="0" dirty="0"/>
              <a:t> (inductance: </a:t>
            </a:r>
            <a:r>
              <a:rPr lang="en-US" sz="1800" b="0" i="0" dirty="0">
                <a:solidFill>
                  <a:srgbClr val="202122"/>
                </a:solidFill>
                <a:effectLst/>
                <a:highlight>
                  <a:srgbClr val="FFFFFF"/>
                </a:highlight>
                <a:latin typeface="Arial" panose="020B0604020202020204" pitchFamily="34" charset="0"/>
              </a:rPr>
              <a:t>proportional to the energy stored U in the magnetic field for a given current.</a:t>
            </a:r>
            <a:r>
              <a:rPr lang="en-US" sz="1800" b="0" baseline="0" dirty="0"/>
              <a:t>)</a:t>
            </a:r>
            <a:endParaRPr lang="en-US" sz="1800" b="1" dirty="0"/>
          </a:p>
          <a:p>
            <a:r>
              <a:rPr lang="en-US" sz="1800" b="1" dirty="0"/>
              <a:t>Self-inductance (L)</a:t>
            </a:r>
            <a:r>
              <a:rPr lang="en-US" sz="1800" dirty="0"/>
              <a:t>: measure of magnetic flux through the area (cross section) enclosed by current carrying coil. </a:t>
            </a:r>
            <a:r>
              <a:rPr lang="en-US" sz="1800" dirty="0" err="1"/>
              <a:t>Fxn</a:t>
            </a:r>
            <a:r>
              <a:rPr lang="en-US" sz="1800" dirty="0"/>
              <a:t> of loop radius r, wire radius R (assuming R/a &lt;&lt;1)</a:t>
            </a:r>
          </a:p>
          <a:p>
            <a:pPr algn="l"/>
            <a:r>
              <a:rPr lang="en-US" sz="1800" b="1" dirty="0"/>
              <a:t>Mutual-</a:t>
            </a:r>
            <a:r>
              <a:rPr lang="en-US" sz="1800" b="0" dirty="0"/>
              <a:t>inductance: measure of extent of magnetic field leakage </a:t>
            </a:r>
            <a:r>
              <a:rPr lang="en-US" sz="1800" b="0" dirty="0" err="1"/>
              <a:t>bw</a:t>
            </a:r>
            <a:r>
              <a:rPr lang="en-US" sz="1800" b="0" dirty="0"/>
              <a:t> current-carrying wires, </a:t>
            </a:r>
            <a:r>
              <a:rPr lang="en-US" sz="1800" b="0" dirty="0" err="1"/>
              <a:t>fxn</a:t>
            </a:r>
            <a:r>
              <a:rPr lang="en-US" sz="1800" b="0" dirty="0"/>
              <a:t> of coil </a:t>
            </a:r>
            <a:r>
              <a:rPr lang="en-US" sz="1800" b="0" dirty="0" err="1"/>
              <a:t>gerometry</a:t>
            </a:r>
            <a:r>
              <a:rPr lang="en-US" sz="1800" b="0" dirty="0"/>
              <a:t> and separation </a:t>
            </a:r>
            <a:r>
              <a:rPr lang="en-US" sz="1800" b="0" dirty="0" err="1"/>
              <a:t>bw</a:t>
            </a:r>
            <a:r>
              <a:rPr lang="en-US" sz="1800" b="0" dirty="0"/>
              <a:t> coils | </a:t>
            </a:r>
            <a:r>
              <a:rPr lang="en-US" sz="1800" b="0" i="0" dirty="0">
                <a:solidFill>
                  <a:srgbClr val="000000"/>
                </a:solidFill>
                <a:effectLst/>
                <a:highlight>
                  <a:srgbClr val="FFFFFF"/>
                </a:highlight>
                <a:latin typeface="Tahoma" panose="020B0604030504040204" pitchFamily="34" charset="0"/>
              </a:rPr>
              <a:t>When two circuits carrying time-varying currents are close to one another, the </a:t>
            </a:r>
            <a:r>
              <a:rPr lang="en-US" sz="1800" b="0" i="0" u="none" strike="noStrike" dirty="0">
                <a:solidFill>
                  <a:srgbClr val="000000"/>
                </a:solidFill>
                <a:effectLst/>
                <a:highlight>
                  <a:srgbClr val="FFFFFF"/>
                </a:highlight>
                <a:latin typeface="Tahoma" panose="020B0604030504040204" pitchFamily="34" charset="0"/>
              </a:rPr>
              <a:t>magnetic flux </a:t>
            </a:r>
            <a:r>
              <a:rPr lang="en-US" sz="1800" b="0" i="0" dirty="0">
                <a:solidFill>
                  <a:srgbClr val="000000"/>
                </a:solidFill>
                <a:effectLst/>
                <a:highlight>
                  <a:srgbClr val="FFFFFF"/>
                </a:highlight>
                <a:latin typeface="Tahoma" panose="020B0604030504040204" pitchFamily="34" charset="0"/>
              </a:rPr>
              <a:t>through each </a:t>
            </a:r>
            <a:r>
              <a:rPr lang="en-US" sz="1800" b="0" i="0" u="none" strike="noStrike" dirty="0">
                <a:solidFill>
                  <a:srgbClr val="000000"/>
                </a:solidFill>
                <a:effectLst/>
                <a:highlight>
                  <a:srgbClr val="FFFFFF"/>
                </a:highlight>
                <a:latin typeface="Tahoma" panose="020B0604030504040204" pitchFamily="34" charset="0"/>
              </a:rPr>
              <a:t>circuit </a:t>
            </a:r>
            <a:r>
              <a:rPr lang="en-US" sz="1800" b="0" i="0" dirty="0">
                <a:solidFill>
                  <a:srgbClr val="000000"/>
                </a:solidFill>
                <a:effectLst/>
                <a:highlight>
                  <a:srgbClr val="FFFFFF"/>
                </a:highlight>
                <a:latin typeface="Tahoma" panose="020B0604030504040204" pitchFamily="34" charset="0"/>
              </a:rPr>
              <a:t>varies because of the changing current </a:t>
            </a:r>
            <a:r>
              <a:rPr lang="en-US" sz="1800" b="1" i="0" dirty="0">
                <a:solidFill>
                  <a:srgbClr val="000000"/>
                </a:solidFill>
                <a:effectLst/>
                <a:highlight>
                  <a:srgbClr val="FFFFFF"/>
                </a:highlight>
                <a:latin typeface="Tahoma" panose="020B0604030504040204" pitchFamily="34" charset="0"/>
              </a:rPr>
              <a:t>I</a:t>
            </a:r>
            <a:r>
              <a:rPr lang="en-US" sz="1800" b="0" i="0" dirty="0">
                <a:solidFill>
                  <a:srgbClr val="000000"/>
                </a:solidFill>
                <a:effectLst/>
                <a:highlight>
                  <a:srgbClr val="FFFFFF"/>
                </a:highlight>
                <a:latin typeface="Tahoma" panose="020B0604030504040204" pitchFamily="34" charset="0"/>
              </a:rPr>
              <a:t> in the other </a:t>
            </a:r>
            <a:r>
              <a:rPr lang="en-US" sz="1800" b="0" i="0" u="none" strike="noStrike" dirty="0">
                <a:solidFill>
                  <a:srgbClr val="000000"/>
                </a:solidFill>
                <a:effectLst/>
                <a:highlight>
                  <a:srgbClr val="FFFFFF"/>
                </a:highlight>
                <a:latin typeface="Tahoma" panose="020B0604030504040204" pitchFamily="34" charset="0"/>
              </a:rPr>
              <a:t>circuit</a:t>
            </a:r>
            <a:r>
              <a:rPr lang="en-US" sz="1800" b="0" i="0" dirty="0">
                <a:solidFill>
                  <a:srgbClr val="000000"/>
                </a:solidFill>
                <a:effectLst/>
                <a:highlight>
                  <a:srgbClr val="FFFFFF"/>
                </a:highlight>
                <a:latin typeface="Tahoma" panose="020B0604030504040204" pitchFamily="34" charset="0"/>
              </a:rPr>
              <a:t>. Consequently, an emf is induced in each </a:t>
            </a:r>
            <a:r>
              <a:rPr lang="en-US" sz="1800" b="0" i="0" u="none" strike="noStrike" dirty="0">
                <a:solidFill>
                  <a:srgbClr val="000000"/>
                </a:solidFill>
                <a:effectLst/>
                <a:highlight>
                  <a:srgbClr val="FFFFFF"/>
                </a:highlight>
                <a:latin typeface="Tahoma" panose="020B0604030504040204" pitchFamily="34" charset="0"/>
              </a:rPr>
              <a:t>circuit </a:t>
            </a:r>
            <a:r>
              <a:rPr lang="en-US" sz="1800" b="0" i="0" dirty="0">
                <a:solidFill>
                  <a:srgbClr val="000000"/>
                </a:solidFill>
                <a:effectLst/>
                <a:highlight>
                  <a:srgbClr val="FFFFFF"/>
                </a:highlight>
                <a:latin typeface="Tahoma" panose="020B0604030504040204" pitchFamily="34" charset="0"/>
              </a:rPr>
              <a:t>by the changing current in the other. </a:t>
            </a:r>
            <a:r>
              <a:rPr lang="en-US" sz="1800" b="0" i="0" dirty="0">
                <a:solidFill>
                  <a:srgbClr val="000000"/>
                </a:solidFill>
                <a:effectLst/>
                <a:highlight>
                  <a:srgbClr val="FFFFFF"/>
                </a:highlight>
                <a:latin typeface="Tahoma" panose="020B0604030504040204" pitchFamily="34" charset="0"/>
                <a:sym typeface="Wingdings" panose="05000000000000000000" pitchFamily="2" charset="2"/>
              </a:rPr>
              <a:t> can we design a zero mutual inductance pair?</a:t>
            </a:r>
          </a:p>
          <a:p>
            <a:pPr algn="l"/>
            <a:endParaRPr lang="en-US" sz="1800" b="0" i="0" dirty="0">
              <a:solidFill>
                <a:srgbClr val="000000"/>
              </a:solidFill>
              <a:effectLst/>
              <a:highlight>
                <a:srgbClr val="FFFFFF"/>
              </a:highlight>
              <a:latin typeface="Tahoma" panose="020B0604030504040204" pitchFamily="34" charset="0"/>
              <a:sym typeface="Wingdings" panose="05000000000000000000" pitchFamily="2" charset="2"/>
            </a:endParaRPr>
          </a:p>
          <a:p>
            <a:pPr algn="l"/>
            <a:r>
              <a:rPr lang="en-US" sz="1800" b="0" i="0" dirty="0">
                <a:solidFill>
                  <a:srgbClr val="000000"/>
                </a:solidFill>
                <a:effectLst/>
                <a:highlight>
                  <a:srgbClr val="FFFFFF"/>
                </a:highlight>
                <a:latin typeface="Tahoma" panose="020B0604030504040204" pitchFamily="34" charset="0"/>
                <a:sym typeface="Wingdings" panose="05000000000000000000" pitchFamily="2" charset="2"/>
              </a:rPr>
              <a:t>HOW does inductance affect switching times? </a:t>
            </a:r>
            <a:r>
              <a:rPr lang="en-US" sz="2800" b="0" i="0" u="none" strike="noStrike" baseline="0" dirty="0">
                <a:solidFill>
                  <a:srgbClr val="000000"/>
                </a:solidFill>
              </a:rPr>
              <a:t>max rate of change of current possible </a:t>
            </a:r>
            <a:r>
              <a:rPr lang="en-US" sz="2800" b="0" i="0" u="none" strike="noStrike" baseline="0" dirty="0" err="1">
                <a:solidFill>
                  <a:srgbClr val="000000"/>
                </a:solidFill>
              </a:rPr>
              <a:t>dI</a:t>
            </a:r>
            <a:r>
              <a:rPr lang="en-US" sz="2800" b="0" i="0" u="none" strike="noStrike" baseline="0" dirty="0">
                <a:solidFill>
                  <a:srgbClr val="000000"/>
                </a:solidFill>
              </a:rPr>
              <a:t>/dt = </a:t>
            </a:r>
            <a:r>
              <a:rPr lang="en-US" sz="2800" b="0" i="0" u="none" strike="noStrike" baseline="0" dirty="0" err="1">
                <a:solidFill>
                  <a:srgbClr val="000000"/>
                </a:solidFill>
              </a:rPr>
              <a:t>V_max</a:t>
            </a:r>
            <a:r>
              <a:rPr lang="en-US" sz="2800" b="0" i="0" u="none" strike="noStrike" baseline="0" dirty="0">
                <a:solidFill>
                  <a:srgbClr val="000000"/>
                </a:solidFill>
              </a:rPr>
              <a:t>/2L (not considering mutual inductance)</a:t>
            </a:r>
            <a:endParaRPr lang="en-CA" sz="1800" b="1" dirty="0"/>
          </a:p>
          <a:p>
            <a:pPr algn="l"/>
            <a:endParaRPr lang="en-CA" sz="1800" b="0" i="0" u="none" strike="noStrike" baseline="0" dirty="0">
              <a:latin typeface="CMR12"/>
            </a:endParaRPr>
          </a:p>
          <a:p>
            <a:pPr algn="l"/>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19</a:t>
            </a:fld>
            <a:endParaRPr lang="en-CA"/>
          </a:p>
        </p:txBody>
      </p:sp>
    </p:spTree>
    <p:extLst>
      <p:ext uri="{BB962C8B-B14F-4D97-AF65-F5344CB8AC3E}">
        <p14:creationId xmlns:p14="http://schemas.microsoft.com/office/powerpoint/2010/main" val="317908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2</a:t>
            </a:fld>
            <a:endParaRPr lang="en-CA"/>
          </a:p>
        </p:txBody>
      </p:sp>
    </p:spTree>
    <p:extLst>
      <p:ext uri="{BB962C8B-B14F-4D97-AF65-F5344CB8AC3E}">
        <p14:creationId xmlns:p14="http://schemas.microsoft.com/office/powerpoint/2010/main" val="3043152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sz="1800" b="0" i="0" u="none" strike="noStrike" baseline="0" dirty="0">
                    <a:latin typeface="CMR12"/>
                  </a:rPr>
                  <a:t>For a fixed geometry the performance is bound by the power dissipation, based room</a:t>
                </a:r>
              </a:p>
              <a:p>
                <a:pPr algn="l"/>
                <a:r>
                  <a:rPr lang="en-US" sz="1800" b="0" i="0" u="none" strike="noStrike" baseline="0" dirty="0">
                    <a:latin typeface="CMR12"/>
                  </a:rPr>
                  <a:t>temperature copper resistivity and the wire cross-section. </a:t>
                </a:r>
              </a:p>
              <a:p>
                <a:pPr algn="l"/>
                <a:endParaRPr lang="en-US" sz="1800" b="0" i="0" u="none" strike="noStrike" baseline="0" dirty="0">
                  <a:latin typeface="CMR12"/>
                </a:endParaRPr>
              </a:p>
              <a:p>
                <a:pPr algn="l"/>
                <a:r>
                  <a:rPr lang="en-US" sz="4000" dirty="0"/>
                  <a:t>The MOT is achieved by passing equal but opposite (e.g.~6) A DC cur</a:t>
                </a:r>
                <a:r>
                  <a:rPr lang="en-CA" sz="2800" dirty="0"/>
                  <a:t>rents through each coil.  (</a:t>
                </a:r>
                <a:r>
                  <a:rPr lang="en-US" sz="4000" dirty="0"/>
                  <a:t>The wire is hollow to allow the flow of pressurized cooling water through the </a:t>
                </a:r>
                <a:r>
                  <a:rPr lang="en-US" sz="4000" dirty="0" err="1"/>
                  <a:t>centre</a:t>
                </a:r>
                <a:r>
                  <a:rPr lang="en-US" sz="4000" dirty="0"/>
                  <a:t> of the wire</a:t>
                </a:r>
                <a:r>
                  <a:rPr lang="en-CA" sz="2800" dirty="0"/>
                  <a:t>) </a:t>
                </a:r>
                <a:r>
                  <a:rPr lang="en-CA" sz="1800" b="0" i="0" u="none" strike="noStrike" baseline="0" dirty="0">
                    <a:latin typeface="CMR12"/>
                  </a:rPr>
                  <a:t>A homogeneous </a:t>
                </a:r>
                <a:r>
                  <a:rPr lang="en-US" sz="1800" b="0" i="0" u="none" strike="noStrike" baseline="0" dirty="0">
                    <a:latin typeface="CMR12"/>
                  </a:rPr>
                  <a:t>field gradient is observed up to a distance of </a:t>
                </a:r>
                <a14:m>
                  <m:oMath xmlns:m="http://schemas.openxmlformats.org/officeDocument/2006/math">
                    <m:r>
                      <a:rPr lang="en-US" sz="1800" b="0" i="1" u="none" strike="noStrike" baseline="0" dirty="0" smtClean="0">
                        <a:latin typeface="Cambria Math" panose="02040503050406030204" pitchFamily="18" charset="0"/>
                      </a:rPr>
                      <m:t>𝑟</m:t>
                    </m:r>
                    <m:r>
                      <a:rPr lang="en-US" sz="1800" b="0" i="1" u="none" strike="noStrike" baseline="0" dirty="0">
                        <a:latin typeface="Cambria Math" panose="02040503050406030204" pitchFamily="18" charset="0"/>
                      </a:rPr>
                      <m:t> =</m:t>
                    </m:r>
                    <m:r>
                      <a:rPr lang="en-CA"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3</m:t>
                    </m:r>
                    <m:r>
                      <a:rPr lang="en-US" sz="1800" b="0" i="1" u="none" strike="noStrike" baseline="0" dirty="0" smtClean="0">
                        <a:latin typeface="Cambria Math" panose="02040503050406030204" pitchFamily="18" charset="0"/>
                      </a:rPr>
                      <m:t>𝑟</m:t>
                    </m:r>
                    <m:r>
                      <a:rPr lang="en-US" sz="1050" b="0" i="1" u="none" strike="noStrike" baseline="0" dirty="0" smtClean="0">
                        <a:latin typeface="Cambria Math" panose="02040503050406030204" pitchFamily="18" charset="0"/>
                      </a:rPr>
                      <m:t>𝑒𝑓𝑓</m:t>
                    </m:r>
                    <m:r>
                      <a:rPr lang="en-US" sz="1050" b="0" i="1" u="none" strike="noStrike" baseline="0" dirty="0" smtClean="0">
                        <a:latin typeface="Cambria Math" panose="02040503050406030204" pitchFamily="18" charset="0"/>
                      </a:rPr>
                      <m:t> </m:t>
                    </m:r>
                  </m:oMath>
                </a14:m>
                <a:r>
                  <a:rPr lang="en-US" sz="1800" b="0" i="0" u="none" strike="noStrike" baseline="0" dirty="0">
                    <a:latin typeface="CMR12"/>
                  </a:rPr>
                  <a:t>where </a:t>
                </a:r>
                <a14:m>
                  <m:oMath xmlns:m="http://schemas.openxmlformats.org/officeDocument/2006/math">
                    <m:r>
                      <a:rPr lang="en-US" sz="1800" b="0" i="1" u="none" strike="noStrike" baseline="0" dirty="0" smtClean="0">
                        <a:latin typeface="Cambria Math" panose="02040503050406030204" pitchFamily="18" charset="0"/>
                      </a:rPr>
                      <m:t>𝑟</m:t>
                    </m:r>
                    <m:r>
                      <a:rPr lang="en-US" sz="1050" b="0" i="1" u="none" strike="noStrike" baseline="0" dirty="0" err="1">
                        <a:latin typeface="Cambria Math" panose="02040503050406030204" pitchFamily="18" charset="0"/>
                      </a:rPr>
                      <m:t>𝑒𝑓𝑓</m:t>
                    </m:r>
                  </m:oMath>
                </a14:m>
                <a:r>
                  <a:rPr lang="en-US" sz="1050" b="0" i="0" u="none" strike="noStrike" baseline="0" dirty="0">
                    <a:latin typeface="CMMI8"/>
                  </a:rPr>
                  <a:t> </a:t>
                </a:r>
                <a:r>
                  <a:rPr lang="en-US" sz="1800" b="0" i="0" u="none" strike="noStrike" baseline="0" dirty="0">
                    <a:latin typeface="CMR12"/>
                  </a:rPr>
                  <a:t>is effective radius of coil. </a:t>
                </a:r>
              </a:p>
            </p:txBody>
          </p:sp>
        </mc:Choice>
        <mc:Fallback xmlns="">
          <p:sp>
            <p:nvSpPr>
              <p:cNvPr id="3" name="Notes Placeholder 2"/>
              <p:cNvSpPr>
                <a:spLocks noGrp="1"/>
              </p:cNvSpPr>
              <p:nvPr>
                <p:ph type="body" idx="1"/>
              </p:nvPr>
            </p:nvSpPr>
            <p:spPr/>
            <p:txBody>
              <a:bodyPr/>
              <a:lstStyle/>
              <a:p>
                <a:pPr algn="l"/>
                <a:r>
                  <a:rPr lang="en-US" sz="1800" b="0" i="0" u="none" strike="noStrike" baseline="0" dirty="0">
                    <a:latin typeface="CMR12"/>
                  </a:rPr>
                  <a:t>For a fixed geometry the performance is bound by the power dissipation, based room</a:t>
                </a:r>
              </a:p>
              <a:p>
                <a:pPr algn="l"/>
                <a:r>
                  <a:rPr lang="en-US" sz="1800" b="0" i="0" u="none" strike="noStrike" baseline="0" dirty="0">
                    <a:latin typeface="CMR12"/>
                  </a:rPr>
                  <a:t>temperature copper resistivity and the wire cross-section. </a:t>
                </a:r>
              </a:p>
              <a:p>
                <a:pPr algn="l"/>
                <a:endParaRPr lang="en-US" sz="1800" b="0" i="0" u="none" strike="noStrike" baseline="0" dirty="0">
                  <a:latin typeface="CMR12"/>
                </a:endParaRPr>
              </a:p>
              <a:p>
                <a:pPr algn="l"/>
                <a:r>
                  <a:rPr lang="en-US" sz="4000" dirty="0"/>
                  <a:t>The MOT is achieved by passing equal but opposite 5.94 A DC cur</a:t>
                </a:r>
                <a:r>
                  <a:rPr lang="en-CA" sz="2800" dirty="0"/>
                  <a:t>rents through each coil.  (</a:t>
                </a:r>
                <a:r>
                  <a:rPr lang="en-US" sz="4000" dirty="0"/>
                  <a:t>The wire is hollow to allow the flow of pressurized cooling water through the </a:t>
                </a:r>
                <a:r>
                  <a:rPr lang="en-US" sz="4000" dirty="0" err="1"/>
                  <a:t>centre</a:t>
                </a:r>
                <a:r>
                  <a:rPr lang="en-US" sz="4000" dirty="0"/>
                  <a:t> of the wire</a:t>
                </a:r>
                <a:r>
                  <a:rPr lang="en-CA" sz="2800" dirty="0"/>
                  <a:t>) </a:t>
                </a:r>
                <a:r>
                  <a:rPr lang="en-CA" sz="1800" b="0" i="0" u="none" strike="noStrike" baseline="0" dirty="0">
                    <a:latin typeface="CMR12"/>
                  </a:rPr>
                  <a:t>A homogeneous </a:t>
                </a:r>
                <a:r>
                  <a:rPr lang="en-US" sz="1800" b="0" i="0" u="none" strike="noStrike" baseline="0" dirty="0">
                    <a:latin typeface="CMR12"/>
                  </a:rPr>
                  <a:t>field gradient is observed up to a distance of </a:t>
                </a:r>
                <a:r>
                  <a:rPr lang="en-US" sz="1800" b="0" i="0" u="none" strike="noStrike" baseline="0" dirty="0">
                    <a:latin typeface="Cambria Math" panose="02040503050406030204" pitchFamily="18" charset="0"/>
                  </a:rPr>
                  <a:t>𝑟 =</a:t>
                </a:r>
                <a:r>
                  <a:rPr lang="en-CA" sz="1800" b="0" i="0" u="none" strike="noStrike" baseline="0" dirty="0">
                    <a:latin typeface="Cambria Math" panose="02040503050406030204" pitchFamily="18" charset="0"/>
                  </a:rPr>
                  <a:t>√</a:t>
                </a:r>
                <a:r>
                  <a:rPr lang="en-US" sz="1800" b="0" i="0" u="none" strike="noStrike" baseline="0" dirty="0">
                    <a:latin typeface="Cambria Math" panose="02040503050406030204" pitchFamily="18" charset="0"/>
                  </a:rPr>
                  <a:t>3𝑟</a:t>
                </a:r>
                <a:r>
                  <a:rPr lang="en-US" sz="1050" b="0" i="0" u="none" strike="noStrike" baseline="0" dirty="0">
                    <a:latin typeface="Cambria Math" panose="02040503050406030204" pitchFamily="18" charset="0"/>
                  </a:rPr>
                  <a:t>𝑒𝑓𝑓 </a:t>
                </a:r>
                <a:r>
                  <a:rPr lang="en-US" sz="1800" b="0" i="0" u="none" strike="noStrike" baseline="0" dirty="0">
                    <a:latin typeface="CMR12"/>
                  </a:rPr>
                  <a:t>where </a:t>
                </a:r>
                <a:r>
                  <a:rPr lang="en-US" sz="1800" b="0" i="0" u="none" strike="noStrike" baseline="0" dirty="0">
                    <a:latin typeface="Cambria Math" panose="02040503050406030204" pitchFamily="18" charset="0"/>
                  </a:rPr>
                  <a:t>𝑟</a:t>
                </a:r>
                <a:r>
                  <a:rPr lang="en-US" sz="1050" b="0" i="0" u="none" strike="noStrike" baseline="0" dirty="0" err="1">
                    <a:latin typeface="Cambria Math" panose="02040503050406030204" pitchFamily="18" charset="0"/>
                  </a:rPr>
                  <a:t>𝑒𝑓𝑓</a:t>
                </a:r>
                <a:r>
                  <a:rPr lang="en-US" sz="1050" b="0" i="0" u="none" strike="noStrike" baseline="0" dirty="0">
                    <a:latin typeface="CMMI8"/>
                  </a:rPr>
                  <a:t> </a:t>
                </a:r>
                <a:r>
                  <a:rPr lang="en-US" sz="1800" b="0" i="0" u="none" strike="noStrike" baseline="0" dirty="0">
                    <a:latin typeface="CMR12"/>
                  </a:rPr>
                  <a:t>is effective radius of coil. </a:t>
                </a:r>
              </a:p>
              <a:p>
                <a:pPr algn="l"/>
                <a:endParaRPr lang="en-US" sz="1800" b="0" i="0" u="none" strike="noStrike" baseline="0" dirty="0">
                  <a:latin typeface="CMR12"/>
                </a:endParaRPr>
              </a:p>
              <a:p>
                <a:pPr algn="l"/>
                <a:endParaRPr lang="en-CA" dirty="0"/>
              </a:p>
              <a:p>
                <a:pPr algn="l"/>
                <a:r>
                  <a:rPr lang="en-CA" dirty="0"/>
                  <a:t>E.g. chip lab </a:t>
                </a:r>
                <a:r>
                  <a:rPr lang="en-US" dirty="0"/>
                  <a:t>100 turns of insulated, hollow-core10 copper wire and have inner diameters of 10 cm and outer diameters of 18.4 cm. The distance between the coils is set by the width of the science chamber (roughly 75mm), which is why the effective coil radius has to be matched. </a:t>
                </a:r>
                <a:r>
                  <a:rPr lang="en-US" sz="1200" b="0" i="0" u="none" strike="noStrike" baseline="0" dirty="0">
                    <a:latin typeface="CMR12"/>
                  </a:rPr>
                  <a:t>Thus, the separation distance between the coils must be on the order of the effective</a:t>
                </a:r>
              </a:p>
              <a:p>
                <a:pPr algn="l"/>
                <a:r>
                  <a:rPr lang="en-US" sz="1200" b="0" i="0" u="none" strike="noStrike" baseline="0" dirty="0">
                    <a:latin typeface="CMR12"/>
                  </a:rPr>
                  <a:t>radius of the coil, </a:t>
                </a:r>
                <a:r>
                  <a:rPr lang="en-US" sz="1200" b="0" i="0" u="none" strike="noStrike" baseline="0" dirty="0">
                    <a:latin typeface="Cambria Math" panose="02040503050406030204" pitchFamily="18" charset="0"/>
                  </a:rPr>
                  <a:t>𝑑 ≤ 𝑟</a:t>
                </a:r>
                <a:r>
                  <a:rPr lang="en-US" sz="1200" b="0" i="0" u="none" strike="noStrike" baseline="0" dirty="0">
                    <a:latin typeface="CMR12"/>
                  </a:rPr>
                  <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endParaRPr lang="en-CA" dirty="0"/>
              </a:p>
            </p:txBody>
          </p:sp>
        </mc:Fallback>
      </mc:AlternateContent>
      <p:sp>
        <p:nvSpPr>
          <p:cNvPr id="4" name="Slide Number Placeholder 3"/>
          <p:cNvSpPr>
            <a:spLocks noGrp="1"/>
          </p:cNvSpPr>
          <p:nvPr>
            <p:ph type="sldNum" sz="quarter" idx="5"/>
          </p:nvPr>
        </p:nvSpPr>
        <p:spPr/>
        <p:txBody>
          <a:bodyPr/>
          <a:lstStyle/>
          <a:p>
            <a:fld id="{1B8AC1C6-D43C-451F-9398-61AE38ABE427}" type="slidenum">
              <a:rPr lang="en-CA" smtClean="0"/>
              <a:t>20</a:t>
            </a:fld>
            <a:endParaRPr lang="en-CA"/>
          </a:p>
        </p:txBody>
      </p:sp>
    </p:spTree>
    <p:extLst>
      <p:ext uri="{BB962C8B-B14F-4D97-AF65-F5344CB8AC3E}">
        <p14:creationId xmlns:p14="http://schemas.microsoft.com/office/powerpoint/2010/main" val="1644824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Switching </a:t>
            </a:r>
            <a:r>
              <a:rPr lang="en-US" dirty="0" err="1"/>
              <a:t>bw</a:t>
            </a:r>
            <a:r>
              <a:rPr lang="en-US" dirty="0"/>
              <a:t> </a:t>
            </a:r>
            <a:r>
              <a:rPr lang="en-US" dirty="0" err="1"/>
              <a:t>Helhomtz</a:t>
            </a:r>
            <a:r>
              <a:rPr lang="en-US" dirty="0"/>
              <a:t> and anti-</a:t>
            </a:r>
            <a:r>
              <a:rPr lang="en-US" dirty="0" err="1"/>
              <a:t>Helhomtz</a:t>
            </a:r>
            <a:r>
              <a:rPr lang="en-US" dirty="0"/>
              <a:t> configuration </a:t>
            </a:r>
            <a:r>
              <a:rPr lang="en-US" dirty="0">
                <a:sym typeface="Wingdings" panose="05000000000000000000" pitchFamily="2" charset="2"/>
              </a:rPr>
              <a:t> can remove any bias magnetic field in </a:t>
            </a:r>
            <a:endParaRPr lang="en-US" dirty="0"/>
          </a:p>
          <a:p>
            <a:pPr marL="0" marR="0">
              <a:spcBef>
                <a:spcPts val="0"/>
              </a:spcBef>
              <a:spcAft>
                <a:spcPts val="0"/>
              </a:spcAft>
            </a:pPr>
            <a:r>
              <a:rPr lang="en-CA" dirty="0"/>
              <a:t>- </a:t>
            </a:r>
            <a:r>
              <a:rPr lang="en-GB" sz="1100" dirty="0">
                <a:effectLst/>
                <a:latin typeface="Calibri" panose="020F0502020204030204" pitchFamily="34" charset="0"/>
              </a:rPr>
              <a:t>constraints for coils:</a:t>
            </a:r>
          </a:p>
          <a:p>
            <a:pPr rtl="0" fontAlgn="ctr">
              <a:spcBef>
                <a:spcPts val="0"/>
              </a:spcBef>
              <a:spcAft>
                <a:spcPts val="0"/>
              </a:spcAft>
              <a:buFont typeface="+mj-lt"/>
              <a:buAutoNum type="arabicPeriod"/>
            </a:pPr>
            <a:r>
              <a:rPr lang="en-GB" sz="1100" b="0" i="0" dirty="0">
                <a:effectLst/>
                <a:latin typeface="Calibri" panose="020F0502020204030204" pitchFamily="34" charset="0"/>
              </a:rPr>
              <a:t> uniformity: </a:t>
            </a:r>
            <a:r>
              <a:rPr lang="en-CA" sz="1100" b="0" i="0" dirty="0">
                <a:effectLst/>
                <a:latin typeface="Calibri" panose="020F0502020204030204" pitchFamily="34" charset="0"/>
              </a:rPr>
              <a:t>we’re probably not going to be centred </a:t>
            </a:r>
            <a:r>
              <a:rPr lang="en-GB" sz="1100" b="0" i="0" dirty="0">
                <a:effectLst/>
                <a:latin typeface="Calibri" panose="020F0502020204030204" pitchFamily="34" charset="0"/>
              </a:rPr>
              <a:t>gradient (</a:t>
            </a:r>
            <a:r>
              <a:rPr lang="en-CA" sz="1100" b="0" i="0" dirty="0">
                <a:effectLst/>
                <a:latin typeface="Calibri" panose="020F0502020204030204" pitchFamily="34" charset="0"/>
              </a:rPr>
              <a:t>Field due to finite size loop</a:t>
            </a:r>
            <a:r>
              <a:rPr lang="en-GB" sz="1100" b="0" i="0" dirty="0">
                <a:effectLst/>
                <a:latin typeface="Calibri" panose="020F0502020204030204" pitchFamily="34" charset="0"/>
              </a:rPr>
              <a:t>).</a:t>
            </a:r>
            <a:endParaRPr lang="en-CA" sz="1100" b="0" i="0" dirty="0">
              <a:effectLst/>
              <a:latin typeface="Calibri" panose="020F0502020204030204" pitchFamily="34" charset="0"/>
            </a:endParaRPr>
          </a:p>
          <a:p>
            <a:pPr rtl="0" fontAlgn="ctr">
              <a:spcBef>
                <a:spcPts val="0"/>
              </a:spcBef>
              <a:spcAft>
                <a:spcPts val="0"/>
              </a:spcAft>
              <a:buFont typeface="+mj-lt"/>
              <a:buAutoNum type="arabicPeriod"/>
            </a:pPr>
            <a:r>
              <a:rPr lang="en-CA" sz="1100" b="0" i="0" dirty="0">
                <a:effectLst/>
                <a:latin typeface="Calibri" panose="020F0502020204030204" pitchFamily="34" charset="0"/>
              </a:rPr>
              <a:t>Achieving the </a:t>
            </a:r>
            <a:r>
              <a:rPr lang="en-CA" sz="1100" b="0" i="0" dirty="0" err="1">
                <a:effectLst/>
                <a:latin typeface="Calibri" panose="020F0502020204030204" pitchFamily="34" charset="0"/>
              </a:rPr>
              <a:t>Feshbach</a:t>
            </a:r>
            <a:r>
              <a:rPr lang="en-CA" sz="1100" b="0" i="0" dirty="0">
                <a:effectLst/>
                <a:latin typeface="Calibri" panose="020F0502020204030204" pitchFamily="34" charset="0"/>
              </a:rPr>
              <a:t> field (a bit more than that)</a:t>
            </a:r>
          </a:p>
          <a:p>
            <a:pPr rtl="0" fontAlgn="ctr">
              <a:spcBef>
                <a:spcPts val="0"/>
              </a:spcBef>
              <a:spcAft>
                <a:spcPts val="0"/>
              </a:spcAft>
              <a:buFont typeface="+mj-lt"/>
              <a:buAutoNum type="arabicPeriod"/>
            </a:pPr>
            <a:r>
              <a:rPr lang="en-CA" sz="1100" b="0" i="0" dirty="0">
                <a:effectLst/>
                <a:latin typeface="Calibri" panose="020F0502020204030204" pitchFamily="34" charset="0"/>
              </a:rPr>
              <a:t>For finite sized coils,…. What geometry will exactly vanish the curvature… coz 2b = R won’t hold for all the loops</a:t>
            </a:r>
          </a:p>
          <a:p>
            <a:pPr rtl="0" fontAlgn="ctr">
              <a:spcBef>
                <a:spcPts val="0"/>
              </a:spcBef>
              <a:spcAft>
                <a:spcPts val="0"/>
              </a:spcAft>
              <a:buFont typeface="+mj-lt"/>
              <a:buAutoNum type="arabicPeriod"/>
            </a:pPr>
            <a:r>
              <a:rPr lang="en-CA" sz="1100" b="0" i="0" dirty="0">
                <a:effectLst/>
                <a:latin typeface="Calibri" panose="020F0502020204030204" pitchFamily="34" charset="0"/>
              </a:rPr>
              <a:t>Calculation of </a:t>
            </a:r>
            <a:r>
              <a:rPr lang="en-CA" sz="1100" b="0" i="0" u="sng" dirty="0">
                <a:effectLst/>
                <a:latin typeface="Calibri" panose="020F0502020204030204" pitchFamily="34" charset="0"/>
              </a:rPr>
              <a:t>inductance</a:t>
            </a:r>
            <a:r>
              <a:rPr lang="en-CA" sz="1100" b="0" i="0" dirty="0">
                <a:effectLst/>
                <a:latin typeface="Calibri" panose="020F0502020204030204" pitchFamily="34" charset="0"/>
              </a:rPr>
              <a:t>… 0.5Li^2 = magnetic field energy integrated over all volume</a:t>
            </a:r>
          </a:p>
          <a:p>
            <a:pPr rtl="0" fontAlgn="ctr">
              <a:spcBef>
                <a:spcPts val="0"/>
              </a:spcBef>
              <a:spcAft>
                <a:spcPts val="0"/>
              </a:spcAft>
              <a:buFont typeface="+mj-lt"/>
              <a:buAutoNum type="arabicPeriod"/>
            </a:pPr>
            <a:r>
              <a:rPr lang="en-CA" sz="1100" b="0" i="0" u="sng" dirty="0">
                <a:effectLst/>
                <a:latin typeface="Calibri" panose="020F0502020204030204" pitchFamily="34" charset="0"/>
              </a:rPr>
              <a:t>Switch</a:t>
            </a:r>
            <a:r>
              <a:rPr lang="en-CA" sz="1100" b="0" i="0" dirty="0">
                <a:effectLst/>
                <a:latin typeface="Calibri" panose="020F0502020204030204" pitchFamily="34" charset="0"/>
              </a:rPr>
              <a:t>: Turn on off quickly -- FET?</a:t>
            </a:r>
          </a:p>
          <a:p>
            <a:pPr rtl="0" fontAlgn="ctr">
              <a:spcBef>
                <a:spcPts val="0"/>
              </a:spcBef>
              <a:spcAft>
                <a:spcPts val="0"/>
              </a:spcAft>
              <a:buFont typeface="+mj-lt"/>
              <a:buAutoNum type="arabicPeriod"/>
            </a:pPr>
            <a:r>
              <a:rPr lang="en-CA" sz="1100" b="0" i="0" u="sng" dirty="0">
                <a:effectLst/>
                <a:latin typeface="Calibri" panose="020F0502020204030204" pitchFamily="34" charset="0"/>
              </a:rPr>
              <a:t>Power dissipation</a:t>
            </a:r>
            <a:r>
              <a:rPr lang="en-CA" sz="1100" b="0" i="0" dirty="0">
                <a:effectLst/>
                <a:latin typeface="Calibri" panose="020F0502020204030204" pitchFamily="34" charset="0"/>
              </a:rPr>
              <a:t>: Use I^2 R to calculate power </a:t>
            </a:r>
            <a:r>
              <a:rPr lang="en-CA" sz="1100" b="0" i="0" dirty="0" err="1">
                <a:effectLst/>
                <a:latin typeface="Calibri" panose="020F0502020204030204" pitchFamily="34" charset="0"/>
              </a:rPr>
              <a:t>disspiation</a:t>
            </a:r>
            <a:endParaRPr lang="en-CA" sz="1100" b="0" i="0" dirty="0">
              <a:effectLst/>
              <a:latin typeface="Calibri" panose="020F0502020204030204" pitchFamily="34" charset="0"/>
            </a:endParaRPr>
          </a:p>
          <a:p>
            <a:pPr rtl="0" fontAlgn="ctr">
              <a:spcBef>
                <a:spcPts val="0"/>
              </a:spcBef>
              <a:spcAft>
                <a:spcPts val="0"/>
              </a:spcAft>
              <a:buFont typeface="+mj-lt"/>
              <a:buAutoNum type="arabicPeriod"/>
            </a:pPr>
            <a:r>
              <a:rPr lang="en-CA" sz="1100" b="0" i="0" u="sng" dirty="0">
                <a:effectLst/>
                <a:latin typeface="Calibri" panose="020F0502020204030204" pitchFamily="34" charset="0"/>
              </a:rPr>
              <a:t>Temperature</a:t>
            </a:r>
            <a:r>
              <a:rPr lang="en-CA" sz="1100" b="0" i="0" dirty="0">
                <a:effectLst/>
                <a:latin typeface="Calibri" panose="020F0502020204030204" pitchFamily="34" charset="0"/>
              </a:rPr>
              <a:t> (Don’t want coil to heat up by more 5 degrees) copper resistivity (check on company websites from where we buy coils)..</a:t>
            </a:r>
          </a:p>
          <a:p>
            <a:pPr marL="342900" marR="0">
              <a:spcBef>
                <a:spcPts val="0"/>
              </a:spcBef>
              <a:spcAft>
                <a:spcPts val="0"/>
              </a:spcAft>
            </a:pPr>
            <a:r>
              <a:rPr lang="en-CA" sz="1100" u="sng" dirty="0">
                <a:effectLst/>
                <a:latin typeface="Calibri" panose="020F0502020204030204" pitchFamily="34" charset="0"/>
              </a:rPr>
              <a:t>Hydrodynamic conductivity</a:t>
            </a:r>
            <a:r>
              <a:rPr lang="en-CA" sz="1100" dirty="0">
                <a:effectLst/>
                <a:latin typeface="Calibri" panose="020F0502020204030204" pitchFamily="34" charset="0"/>
              </a:rPr>
              <a:t>… when we make them longer (or more turns), it becomes difficult to cool </a:t>
            </a:r>
          </a:p>
          <a:p>
            <a:pPr rtl="0" fontAlgn="ctr">
              <a:spcBef>
                <a:spcPts val="0"/>
              </a:spcBef>
              <a:spcAft>
                <a:spcPts val="0"/>
              </a:spcAft>
              <a:buFont typeface="+mj-lt"/>
              <a:buAutoNum type="arabicPeriod" startAt="8"/>
            </a:pPr>
            <a:r>
              <a:rPr lang="en-CA" sz="1100" b="0" i="0" u="sng" dirty="0">
                <a:effectLst/>
                <a:latin typeface="Calibri" panose="020F0502020204030204" pitchFamily="34" charset="0"/>
              </a:rPr>
              <a:t>Geometry</a:t>
            </a:r>
            <a:r>
              <a:rPr lang="en-CA" sz="1100" b="0" i="0" dirty="0">
                <a:effectLst/>
                <a:latin typeface="Calibri" panose="020F0502020204030204" pitchFamily="34" charset="0"/>
              </a:rPr>
              <a:t>: Cross section of wire, assume it’s made of copper.. Room</a:t>
            </a:r>
          </a:p>
          <a:p>
            <a:pPr marL="742950" lvl="1" indent="-285750" rtl="0" fontAlgn="ctr">
              <a:spcBef>
                <a:spcPts val="0"/>
              </a:spcBef>
              <a:spcAft>
                <a:spcPts val="0"/>
              </a:spcAft>
              <a:buFont typeface="+mj-lt"/>
              <a:buAutoNum type="alphaLcPeriod"/>
            </a:pPr>
            <a:r>
              <a:rPr lang="en-CA" sz="1100" b="0" i="0" dirty="0">
                <a:effectLst/>
                <a:latin typeface="Calibri" panose="020F0502020204030204" pitchFamily="34" charset="0"/>
              </a:rPr>
              <a:t>Hollow VS EDM - </a:t>
            </a:r>
            <a:r>
              <a:rPr lang="en-CA" sz="1100" b="1" i="0" dirty="0">
                <a:effectLst/>
                <a:latin typeface="Calibri" panose="020F0502020204030204" pitchFamily="34" charset="0"/>
              </a:rPr>
              <a:t>difference ???</a:t>
            </a:r>
            <a:endParaRPr lang="en-CA" sz="1100" b="0" i="0" dirty="0">
              <a:effectLst/>
              <a:latin typeface="Calibri" panose="020F0502020204030204" pitchFamily="34" charset="0"/>
            </a:endParaRPr>
          </a:p>
          <a:p>
            <a:pPr rtl="0" fontAlgn="ctr">
              <a:spcBef>
                <a:spcPts val="0"/>
              </a:spcBef>
              <a:spcAft>
                <a:spcPts val="0"/>
              </a:spcAft>
              <a:buFont typeface="+mj-lt"/>
              <a:buAutoNum type="arabicPeriod"/>
            </a:pPr>
            <a:r>
              <a:rPr lang="en-CA" sz="1100" b="0" i="0" dirty="0">
                <a:effectLst/>
                <a:latin typeface="Calibri" panose="020F0502020204030204" pitchFamily="34" charset="0"/>
              </a:rPr>
              <a:t>Has to fit and allow for optical access</a:t>
            </a:r>
          </a:p>
          <a:p>
            <a:pPr rtl="0" fontAlgn="ctr">
              <a:spcBef>
                <a:spcPts val="0"/>
              </a:spcBef>
              <a:spcAft>
                <a:spcPts val="0"/>
              </a:spcAft>
              <a:buFont typeface="+mj-lt"/>
              <a:buAutoNum type="arabicPeriod"/>
            </a:pPr>
            <a:r>
              <a:rPr lang="en-CA" sz="1100" b="0" i="0" dirty="0">
                <a:effectLst/>
                <a:latin typeface="Calibri" panose="020F0502020204030204" pitchFamily="34" charset="0"/>
              </a:rPr>
              <a:t>How much </a:t>
            </a:r>
            <a:r>
              <a:rPr lang="en-CA" sz="1100" b="0" i="0" u="sng" dirty="0">
                <a:effectLst/>
                <a:latin typeface="Calibri" panose="020F0502020204030204" pitchFamily="34" charset="0"/>
              </a:rPr>
              <a:t>voltage</a:t>
            </a:r>
            <a:r>
              <a:rPr lang="en-CA" sz="1100" b="0" i="0" dirty="0">
                <a:effectLst/>
                <a:latin typeface="Calibri" panose="020F0502020204030204" pitchFamily="34" charset="0"/>
              </a:rPr>
              <a:t> we need and how much </a:t>
            </a:r>
            <a:r>
              <a:rPr lang="en-CA" sz="1100" b="0" i="0" u="sng" dirty="0">
                <a:effectLst/>
                <a:latin typeface="Calibri" panose="020F0502020204030204" pitchFamily="34" charset="0"/>
              </a:rPr>
              <a:t>current</a:t>
            </a:r>
            <a:r>
              <a:rPr lang="en-CA" sz="1100" b="0" i="0" dirty="0">
                <a:effectLst/>
                <a:latin typeface="Calibri" panose="020F0502020204030204" pitchFamily="34" charset="0"/>
              </a:rPr>
              <a:t> we need…. Voltage might increase if we need to switch it on/off quickly</a:t>
            </a:r>
          </a:p>
          <a:p>
            <a:pPr marL="0" marR="0">
              <a:spcBef>
                <a:spcPts val="0"/>
              </a:spcBef>
              <a:spcAft>
                <a:spcPts val="0"/>
              </a:spcAft>
            </a:pPr>
            <a:r>
              <a:rPr lang="en-CA" sz="1100" dirty="0">
                <a:effectLst/>
                <a:latin typeface="Calibri" panose="020F0502020204030204" pitchFamily="34" charset="0"/>
              </a:rPr>
              <a:t> </a:t>
            </a:r>
          </a:p>
          <a:p>
            <a:pPr marL="0" marR="0">
              <a:spcBef>
                <a:spcPts val="0"/>
              </a:spcBef>
              <a:spcAft>
                <a:spcPts val="0"/>
              </a:spcAft>
            </a:pPr>
            <a:r>
              <a:rPr lang="en-CA" sz="1100" dirty="0">
                <a:effectLst/>
                <a:latin typeface="Calibri" panose="020F0502020204030204" pitchFamily="34" charset="0"/>
              </a:rPr>
              <a:t>References:</a:t>
            </a:r>
          </a:p>
          <a:p>
            <a:pPr marL="342900" marR="0">
              <a:spcBef>
                <a:spcPts val="0"/>
              </a:spcBef>
              <a:spcAft>
                <a:spcPts val="0"/>
              </a:spcAft>
            </a:pPr>
            <a:r>
              <a:rPr lang="en-CA" sz="1100" b="1" dirty="0" err="1">
                <a:effectLst/>
                <a:latin typeface="Calibri" panose="020F0502020204030204" pitchFamily="34" charset="0"/>
              </a:rPr>
              <a:t>Marcu’s</a:t>
            </a:r>
            <a:r>
              <a:rPr lang="en-CA" sz="1100" b="1" dirty="0">
                <a:effectLst/>
                <a:latin typeface="Calibri" panose="020F0502020204030204" pitchFamily="34" charset="0"/>
              </a:rPr>
              <a:t> thesis… chip lab.. first thesis…</a:t>
            </a:r>
            <a:endParaRPr lang="en-CA" sz="1100" dirty="0">
              <a:effectLst/>
              <a:latin typeface="Calibri" panose="020F0502020204030204" pitchFamily="34" charset="0"/>
            </a:endParaRPr>
          </a:p>
          <a:p>
            <a:pPr marL="342900" marR="0">
              <a:spcBef>
                <a:spcPts val="0"/>
              </a:spcBef>
              <a:spcAft>
                <a:spcPts val="0"/>
              </a:spcAft>
            </a:pPr>
            <a:r>
              <a:rPr lang="en-CA" sz="1100" dirty="0">
                <a:effectLst/>
                <a:latin typeface="Calibri" panose="020F0502020204030204" pitchFamily="34" charset="0"/>
              </a:rPr>
              <a:t> </a:t>
            </a:r>
          </a:p>
          <a:p>
            <a:pPr marL="342900" marR="0">
              <a:spcBef>
                <a:spcPts val="0"/>
              </a:spcBef>
              <a:spcAft>
                <a:spcPts val="0"/>
              </a:spcAft>
            </a:pPr>
            <a:r>
              <a:rPr lang="en-CA" sz="1100" dirty="0">
                <a:effectLst/>
                <a:latin typeface="Calibri" panose="020F0502020204030204" pitchFamily="34" charset="0"/>
              </a:rPr>
              <a:t>4 point measurement</a:t>
            </a:r>
          </a:p>
          <a:p>
            <a:pPr marL="342900" marR="0">
              <a:spcBef>
                <a:spcPts val="0"/>
              </a:spcBef>
              <a:spcAft>
                <a:spcPts val="0"/>
              </a:spcAft>
            </a:pPr>
            <a:r>
              <a:rPr lang="en-CA" sz="1100" dirty="0">
                <a:effectLst/>
                <a:latin typeface="Calibri" panose="020F0502020204030204" pitchFamily="34" charset="0"/>
              </a:rPr>
              <a:t>Fraction of litre per second..</a:t>
            </a:r>
          </a:p>
          <a:p>
            <a:pPr marL="342900" marR="0">
              <a:spcBef>
                <a:spcPts val="0"/>
              </a:spcBef>
              <a:spcAft>
                <a:spcPts val="0"/>
              </a:spcAft>
            </a:pPr>
            <a:r>
              <a:rPr lang="en-CA" sz="1100" dirty="0">
                <a:effectLst/>
                <a:latin typeface="Calibri" panose="020F0502020204030204" pitchFamily="34" charset="0"/>
              </a:rPr>
              <a:t>Straw (hole in copper wire)… hollow core stuff</a:t>
            </a:r>
          </a:p>
          <a:p>
            <a:pPr marL="342900" marR="0">
              <a:spcBef>
                <a:spcPts val="0"/>
              </a:spcBef>
              <a:spcAft>
                <a:spcPts val="0"/>
              </a:spcAft>
            </a:pPr>
            <a:r>
              <a:rPr lang="en-CA" sz="1100" dirty="0">
                <a:effectLst/>
                <a:latin typeface="Calibri" panose="020F0502020204030204" pitchFamily="34" charset="0"/>
              </a:rPr>
              <a:t>Or water going on top (can leak,,, top part cool, bottom part hot.. thermal conductivity…. Field temperature and time dependent— becomes unreliable )</a:t>
            </a:r>
          </a:p>
          <a:p>
            <a:pPr marL="342900" marR="0">
              <a:spcBef>
                <a:spcPts val="0"/>
              </a:spcBef>
              <a:spcAft>
                <a:spcPts val="0"/>
              </a:spcAft>
            </a:pPr>
            <a:r>
              <a:rPr lang="en-CA" sz="1100" dirty="0">
                <a:effectLst/>
                <a:latin typeface="Calibri" panose="020F0502020204030204" pitchFamily="34" charset="0"/>
              </a:rPr>
              <a:t>EDM paper…. Cool the side farther from atoms </a:t>
            </a:r>
          </a:p>
          <a:p>
            <a:pPr marL="342900" marR="0">
              <a:spcBef>
                <a:spcPts val="0"/>
              </a:spcBef>
              <a:spcAft>
                <a:spcPts val="0"/>
              </a:spcAft>
            </a:pPr>
            <a:r>
              <a:rPr lang="en-CA" sz="1100" dirty="0">
                <a:effectLst/>
                <a:latin typeface="Calibri" panose="020F0502020204030204" pitchFamily="34" charset="0"/>
              </a:rPr>
              <a:t> </a:t>
            </a:r>
          </a:p>
          <a:p>
            <a:pPr marL="342900" marR="0">
              <a:spcBef>
                <a:spcPts val="0"/>
              </a:spcBef>
              <a:spcAft>
                <a:spcPts val="0"/>
              </a:spcAft>
            </a:pPr>
            <a:r>
              <a:rPr lang="en-CA" sz="1100" dirty="0">
                <a:effectLst/>
                <a:latin typeface="Calibri" panose="020F0502020204030204" pitchFamily="34" charset="0"/>
              </a:rPr>
              <a:t>Self inductance of coil… also mutual inductance of the two coils  </a:t>
            </a:r>
          </a:p>
          <a:p>
            <a:pPr marL="342900" marR="0">
              <a:spcBef>
                <a:spcPts val="0"/>
              </a:spcBef>
              <a:spcAft>
                <a:spcPts val="0"/>
              </a:spcAft>
            </a:pPr>
            <a:r>
              <a:rPr lang="en-US" sz="1100" dirty="0">
                <a:effectLst/>
                <a:latin typeface="Calibri" panose="020F0502020204030204" pitchFamily="34" charset="0"/>
              </a:rPr>
              <a:t> </a:t>
            </a:r>
          </a:p>
          <a:p>
            <a:pPr marL="342900" marR="0">
              <a:spcBef>
                <a:spcPts val="0"/>
              </a:spcBef>
              <a:spcAft>
                <a:spcPts val="0"/>
              </a:spcAft>
            </a:pPr>
            <a:r>
              <a:rPr lang="en-CA" sz="1100" dirty="0">
                <a:effectLst/>
                <a:latin typeface="Calibri" panose="020F0502020204030204" pitchFamily="34" charset="0"/>
              </a:rPr>
              <a:t>High current is easy to measure and stabilise it…. </a:t>
            </a:r>
          </a:p>
        </p:txBody>
      </p:sp>
      <p:sp>
        <p:nvSpPr>
          <p:cNvPr id="4" name="Slide Number Placeholder 3"/>
          <p:cNvSpPr>
            <a:spLocks noGrp="1"/>
          </p:cNvSpPr>
          <p:nvPr>
            <p:ph type="sldNum" sz="quarter" idx="5"/>
          </p:nvPr>
        </p:nvSpPr>
        <p:spPr/>
        <p:txBody>
          <a:bodyPr/>
          <a:lstStyle/>
          <a:p>
            <a:fld id="{1B8AC1C6-D43C-451F-9398-61AE38ABE427}" type="slidenum">
              <a:rPr lang="en-CA" smtClean="0"/>
              <a:t>21</a:t>
            </a:fld>
            <a:endParaRPr lang="en-CA"/>
          </a:p>
        </p:txBody>
      </p:sp>
    </p:spTree>
    <p:extLst>
      <p:ext uri="{BB962C8B-B14F-4D97-AF65-F5344CB8AC3E}">
        <p14:creationId xmlns:p14="http://schemas.microsoft.com/office/powerpoint/2010/main" val="341352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22</a:t>
            </a:fld>
            <a:endParaRPr lang="en-CA"/>
          </a:p>
        </p:txBody>
      </p:sp>
    </p:spTree>
    <p:extLst>
      <p:ext uri="{BB962C8B-B14F-4D97-AF65-F5344CB8AC3E}">
        <p14:creationId xmlns:p14="http://schemas.microsoft.com/office/powerpoint/2010/main" val="160951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AC1C6-D43C-451F-9398-61AE38ABE427}" type="slidenum">
              <a:rPr lang="en-CA" smtClean="0"/>
              <a:t>23</a:t>
            </a:fld>
            <a:endParaRPr lang="en-CA"/>
          </a:p>
        </p:txBody>
      </p:sp>
    </p:spTree>
    <p:extLst>
      <p:ext uri="{BB962C8B-B14F-4D97-AF65-F5344CB8AC3E}">
        <p14:creationId xmlns:p14="http://schemas.microsoft.com/office/powerpoint/2010/main" val="244324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24</a:t>
            </a:fld>
            <a:endParaRPr lang="en-CA"/>
          </a:p>
        </p:txBody>
      </p:sp>
    </p:spTree>
    <p:extLst>
      <p:ext uri="{BB962C8B-B14F-4D97-AF65-F5344CB8AC3E}">
        <p14:creationId xmlns:p14="http://schemas.microsoft.com/office/powerpoint/2010/main" val="2795559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an atom now </a:t>
            </a:r>
            <a:r>
              <a:rPr lang="en-US" dirty="0">
                <a:sym typeface="Wingdings" panose="05000000000000000000" pitchFamily="2" charset="2"/>
              </a:rPr>
              <a:t> need a cooling mechanism</a:t>
            </a:r>
            <a:r>
              <a:rPr lang="en-US" dirty="0"/>
              <a: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42C39-A32B-4B56-8DF7-935DCAC1050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272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Roboto" panose="02000000000000000000" pitchFamily="2" charset="0"/>
                  </a:rPr>
                  <a:t>minimum temperature at a detuning δ = −Γ/2 as predicted by Doppler </a:t>
                </a:r>
                <a:r>
                  <a:rPr lang="en-US" b="0" i="0">
                    <a:solidFill>
                      <a:srgbClr val="111111"/>
                    </a:solidFill>
                    <a:effectLst/>
                    <a:highlight>
                      <a:srgbClr val="FFFFFF"/>
                    </a:highlight>
                    <a:latin typeface="Roboto" panose="02000000000000000000" pitchFamily="2" charset="0"/>
                  </a:rPr>
                  <a:t>cooling theory</a:t>
                </a:r>
                <a:endParaRPr lang="en-US" b="0" i="0" dirty="0">
                  <a:solidFill>
                    <a:srgbClr val="111111"/>
                  </a:solidFill>
                  <a:effectLst/>
                  <a:highlight>
                    <a:srgbClr val="FFFFFF"/>
                  </a:highlight>
                  <a:latin typeface="Roboto" panose="02000000000000000000" pitchFamily="2" charset="0"/>
                </a:endParaRPr>
              </a:p>
              <a:p>
                <a:endParaRPr lang="en-US" b="0" i="0" dirty="0">
                  <a:solidFill>
                    <a:srgbClr val="111111"/>
                  </a:solidFill>
                  <a:effectLst/>
                  <a:highlight>
                    <a:srgbClr val="FFFFFF"/>
                  </a:highlight>
                  <a:latin typeface="Roboto" panose="02000000000000000000" pitchFamily="2" charset="0"/>
                </a:endParaRPr>
              </a:p>
              <a:p>
                <a:pPr algn="l"/>
                <a:r>
                  <a:rPr lang="en-US" sz="1800" b="0" i="0" u="none" strike="noStrike" baseline="0" dirty="0">
                    <a:solidFill>
                      <a:srgbClr val="231F20"/>
                    </a:solidFill>
                    <a:latin typeface="CMR10"/>
                  </a:rPr>
                  <a:t>At the recoil limit the de</a:t>
                </a:r>
              </a:p>
              <a:p>
                <a:pPr algn="l"/>
                <a:r>
                  <a:rPr lang="en-US" sz="1800" b="0" i="0" u="none" strike="noStrike" baseline="0" dirty="0">
                    <a:solidFill>
                      <a:srgbClr val="231F20"/>
                    </a:solidFill>
                    <a:latin typeface="CMR10"/>
                  </a:rPr>
                  <a:t>Broglie wavelength roughly equals the wavelength of the cooling radiation,</a:t>
                </a:r>
              </a:p>
              <a:p>
                <a:pPr algn="l"/>
                <a14:m>
                  <m:oMathPara xmlns:m="http://schemas.openxmlformats.org/officeDocument/2006/math">
                    <m:oMathParaPr>
                      <m:jc m:val="centerGroup"/>
                    </m:oMathParaPr>
                    <m:oMath xmlns:m="http://schemas.openxmlformats.org/officeDocument/2006/math">
                      <m:sSub>
                        <m:sSubPr>
                          <m:ctrlPr>
                            <a:rPr lang="el-GR" sz="1800" b="0" i="1" u="none" strike="noStrike" baseline="0" smtClean="0">
                              <a:solidFill>
                                <a:srgbClr val="231F20"/>
                              </a:solidFill>
                              <a:latin typeface="Cambria Math" panose="02040503050406030204" pitchFamily="18" charset="0"/>
                            </a:rPr>
                          </m:ctrlPr>
                        </m:sSubPr>
                        <m:e>
                          <m:r>
                            <a:rPr lang="el-GR" sz="1800" b="0" i="1" u="none" strike="noStrike" baseline="0" smtClean="0">
                              <a:solidFill>
                                <a:srgbClr val="231F20"/>
                              </a:solidFill>
                              <a:latin typeface="Cambria Math" panose="02040503050406030204" pitchFamily="18" charset="0"/>
                            </a:rPr>
                            <m:t>𝜆</m:t>
                          </m:r>
                        </m:e>
                        <m:sub>
                          <m:r>
                            <a:rPr lang="en-US" sz="1800" b="0" i="1" u="none" strike="noStrike" baseline="0" smtClean="0">
                              <a:solidFill>
                                <a:srgbClr val="231F20"/>
                              </a:solidFill>
                              <a:latin typeface="Cambria Math" panose="02040503050406030204" pitchFamily="18" charset="0"/>
                            </a:rPr>
                            <m:t>𝑑</m:t>
                          </m:r>
                          <m:r>
                            <m:rPr>
                              <m:sty m:val="p"/>
                            </m:rPr>
                            <a:rPr lang="el-GR" sz="1800" b="0" i="0" u="none" strike="noStrike" baseline="0" smtClean="0">
                              <a:solidFill>
                                <a:srgbClr val="231F20"/>
                              </a:solidFill>
                              <a:latin typeface="Cambria Math" panose="02040503050406030204" pitchFamily="18" charset="0"/>
                            </a:rPr>
                            <m:t>Β</m:t>
                          </m:r>
                        </m:sub>
                      </m:sSub>
                      <m:r>
                        <a:rPr lang="en-US" sz="1800" b="0" i="1" u="none" strike="noStrike" baseline="0" smtClean="0">
                          <a:solidFill>
                            <a:srgbClr val="231F20"/>
                          </a:solidFill>
                          <a:latin typeface="Cambria Math" panose="02040503050406030204" pitchFamily="18" charset="0"/>
                        </a:rPr>
                        <m:t>~</m:t>
                      </m:r>
                      <m:sSub>
                        <m:sSubPr>
                          <m:ctrlPr>
                            <a:rPr lang="en-US" sz="1800" b="0" i="1" u="none" strike="noStrike" baseline="0" smtClean="0">
                              <a:solidFill>
                                <a:srgbClr val="231F20"/>
                              </a:solidFill>
                              <a:latin typeface="Cambria Math" panose="02040503050406030204" pitchFamily="18" charset="0"/>
                            </a:rPr>
                          </m:ctrlPr>
                        </m:sSubPr>
                        <m:e>
                          <m:r>
                            <a:rPr lang="el-GR" sz="1800" b="0" i="1" u="none" strike="noStrike" baseline="0" smtClean="0">
                              <a:solidFill>
                                <a:srgbClr val="231F20"/>
                              </a:solidFill>
                              <a:latin typeface="Cambria Math" panose="02040503050406030204" pitchFamily="18" charset="0"/>
                            </a:rPr>
                            <m:t>𝜆</m:t>
                          </m:r>
                        </m:e>
                        <m:sub>
                          <m:r>
                            <a:rPr lang="en-US" sz="1800" b="0" i="1" u="none" strike="noStrike" baseline="0" smtClean="0">
                              <a:solidFill>
                                <a:srgbClr val="231F20"/>
                              </a:solidFill>
                              <a:latin typeface="Cambria Math" panose="02040503050406030204" pitchFamily="18" charset="0"/>
                            </a:rPr>
                            <m:t>𝑙𝑖𝑔h𝑡</m:t>
                          </m:r>
                        </m:sub>
                      </m:sSub>
                    </m:oMath>
                  </m:oMathPara>
                </a14:m>
                <a:endParaRPr lang="en-CA" dirty="0"/>
              </a:p>
              <a:p>
                <a:pPr algn="l"/>
                <a:r>
                  <a:rPr lang="en-CA" dirty="0"/>
                  <a:t>FOOT: </a:t>
                </a:r>
                <a:r>
                  <a:rPr lang="en-US" sz="1800" b="0" i="0" u="none" strike="noStrike" baseline="0" dirty="0">
                    <a:solidFill>
                      <a:srgbClr val="231F20"/>
                    </a:solidFill>
                    <a:latin typeface="CMR10"/>
                  </a:rPr>
                  <a:t>Typically, the optical molasses technique can reach temperatures</a:t>
                </a:r>
              </a:p>
              <a:p>
                <a:pPr algn="l"/>
                <a:r>
                  <a:rPr lang="en-US" sz="1800" b="0" i="0" u="none" strike="noStrike" baseline="0" dirty="0">
                    <a:solidFill>
                      <a:srgbClr val="231F20"/>
                    </a:solidFill>
                    <a:latin typeface="CMR10"/>
                  </a:rPr>
                  <a:t>that are an order of magnitude above the recoil limit, but still well</a:t>
                </a:r>
              </a:p>
              <a:p>
                <a:pPr algn="l"/>
                <a:r>
                  <a:rPr lang="en-US" sz="1800" b="0" i="0" u="none" strike="noStrike" baseline="0" dirty="0">
                    <a:solidFill>
                      <a:srgbClr val="231F20"/>
                    </a:solidFill>
                    <a:latin typeface="CMR10"/>
                  </a:rPr>
                  <a:t>below the Doppler cooling limit </a:t>
                </a:r>
                <a:r>
                  <a:rPr lang="en-US" sz="1800" b="0" i="0" u="none" strike="noStrike" baseline="0" dirty="0">
                    <a:solidFill>
                      <a:srgbClr val="231F20"/>
                    </a:solidFill>
                    <a:latin typeface="CMR7"/>
                  </a:rPr>
                  <a:t>63</a:t>
                </a:r>
                <a:r>
                  <a:rPr lang="en-US" sz="1800" b="0" i="0" u="none" strike="noStrike" baseline="0" dirty="0">
                    <a:solidFill>
                      <a:srgbClr val="231F20"/>
                    </a:solidFill>
                    <a:latin typeface="CMR8"/>
                  </a:rPr>
                  <a:t>Heavy alkalis such as Cs and Rb have</a:t>
                </a:r>
              </a:p>
              <a:p>
                <a:pPr algn="l"/>
                <a:r>
                  <a:rPr lang="en-US" sz="1800" b="0" i="0" u="none" strike="noStrike" baseline="0" dirty="0">
                    <a:solidFill>
                      <a:srgbClr val="231F20"/>
                    </a:solidFill>
                    <a:latin typeface="CMR8"/>
                  </a:rPr>
                  <a:t>a very low recoil limit and these elements</a:t>
                </a:r>
              </a:p>
              <a:p>
                <a:pPr algn="l"/>
                <a:r>
                  <a:rPr lang="en-US" sz="1800" b="0" i="0" u="none" strike="noStrike" baseline="0" dirty="0">
                    <a:solidFill>
                      <a:srgbClr val="231F20"/>
                    </a:solidFill>
                    <a:latin typeface="CMR8"/>
                  </a:rPr>
                  <a:t>can be laser cooled to a few</a:t>
                </a:r>
              </a:p>
              <a:p>
                <a:pPr algn="l"/>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8"/>
                  </a:rPr>
                  <a:t>K</a:t>
                </a:r>
                <a:r>
                  <a:rPr lang="en-US" sz="1800" b="0" i="0" u="none" strike="noStrike" baseline="0" dirty="0">
                    <a:solidFill>
                      <a:srgbClr val="231F20"/>
                    </a:solidFill>
                    <a:latin typeface="CMR8"/>
                  </a:rPr>
                  <a:t>. Such temperatures can only be</a:t>
                </a:r>
              </a:p>
              <a:p>
                <a:pPr algn="l"/>
                <a:r>
                  <a:rPr lang="en-US" sz="1800" b="0" i="0" u="none" strike="noStrike" baseline="0" dirty="0">
                    <a:solidFill>
                      <a:srgbClr val="231F20"/>
                    </a:solidFill>
                    <a:latin typeface="CMR8"/>
                  </a:rPr>
                  <a:t>achieved in practice when stray magnetic</a:t>
                </a:r>
              </a:p>
              <a:p>
                <a:pPr algn="l"/>
                <a:r>
                  <a:rPr lang="en-US" sz="1800" b="0" i="0" u="none" strike="noStrike" baseline="0" dirty="0">
                    <a:solidFill>
                      <a:srgbClr val="231F20"/>
                    </a:solidFill>
                    <a:latin typeface="CMR8"/>
                  </a:rPr>
                  <a:t>fields that would perturb the </a:t>
                </a:r>
                <a:r>
                  <a:rPr lang="en-US" sz="1800" b="0" i="0" u="none" strike="noStrike" baseline="0" dirty="0">
                    <a:solidFill>
                      <a:srgbClr val="231F20"/>
                    </a:solidFill>
                    <a:latin typeface="CMMI8"/>
                  </a:rPr>
                  <a:t>M</a:t>
                </a:r>
                <a:r>
                  <a:rPr lang="en-US" sz="1800" b="0" i="0" u="none" strike="noStrike" baseline="0" dirty="0">
                    <a:solidFill>
                      <a:srgbClr val="231F20"/>
                    </a:solidFill>
                    <a:latin typeface="CMMI6"/>
                  </a:rPr>
                  <a:t>F</a:t>
                </a:r>
              </a:p>
              <a:p>
                <a:pPr algn="l"/>
                <a:r>
                  <a:rPr lang="en-US" sz="1800" b="0" i="0" u="none" strike="noStrike" baseline="0" dirty="0">
                    <a:solidFill>
                      <a:srgbClr val="231F20"/>
                    </a:solidFill>
                    <a:latin typeface="CMR8"/>
                  </a:rPr>
                  <a:t>states are carefully controlled—a Zeeman</a:t>
                </a:r>
              </a:p>
              <a:p>
                <a:pPr algn="l"/>
                <a:r>
                  <a:rPr lang="en-US" sz="1800" b="0" i="0" u="none" strike="noStrike" baseline="0" dirty="0">
                    <a:solidFill>
                      <a:srgbClr val="231F20"/>
                    </a:solidFill>
                    <a:latin typeface="CMR8"/>
                  </a:rPr>
                  <a:t>shift </a:t>
                </a:r>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6"/>
                  </a:rPr>
                  <a:t>B</a:t>
                </a:r>
                <a:r>
                  <a:rPr lang="en-US" sz="1800" b="0" i="0" u="none" strike="noStrike" baseline="0" dirty="0" err="1">
                    <a:solidFill>
                      <a:srgbClr val="231F20"/>
                    </a:solidFill>
                    <a:latin typeface="CMMI8"/>
                  </a:rPr>
                  <a:t>B</a:t>
                </a:r>
                <a:r>
                  <a:rPr lang="en-US" sz="1800" b="0" i="0" u="none" strike="noStrike" baseline="0" dirty="0">
                    <a:solidFill>
                      <a:srgbClr val="231F20"/>
                    </a:solidFill>
                    <a:latin typeface="CMMI8"/>
                  </a:rPr>
                  <a:t> </a:t>
                </a:r>
                <a:r>
                  <a:rPr lang="en-US" sz="1800" b="0" i="0" u="none" strike="noStrike" baseline="0" dirty="0">
                    <a:solidFill>
                      <a:srgbClr val="231F20"/>
                    </a:solidFill>
                    <a:latin typeface="CMR8"/>
                  </a:rPr>
                  <a:t>comparable with the</a:t>
                </a:r>
              </a:p>
              <a:p>
                <a:pPr algn="l"/>
                <a:r>
                  <a:rPr lang="en-US" sz="1800" b="0" i="0" u="none" strike="noStrike" baseline="0" dirty="0">
                    <a:solidFill>
                      <a:srgbClr val="231F20"/>
                    </a:solidFill>
                    <a:latin typeface="CMR8"/>
                  </a:rPr>
                  <a:t>light shift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 </a:t>
                </a:r>
                <a:r>
                  <a:rPr lang="en-US" sz="1800" b="0" i="0" u="none" strike="noStrike" baseline="0" dirty="0">
                    <a:solidFill>
                      <a:srgbClr val="231F20"/>
                    </a:solidFill>
                    <a:latin typeface="CMR8"/>
                  </a:rPr>
                  <a:t>will affect the Sisyphus</a:t>
                </a:r>
              </a:p>
              <a:p>
                <a:pPr algn="l"/>
                <a:r>
                  <a:rPr lang="en-US" sz="1800" b="0" i="0" u="none" strike="noStrike" baseline="0" dirty="0">
                    <a:solidFill>
                      <a:srgbClr val="231F20"/>
                    </a:solidFill>
                    <a:latin typeface="CMR8"/>
                  </a:rPr>
                  <a:t>cooling mechanism, i.e. if </a:t>
                </a:r>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6"/>
                  </a:rPr>
                  <a:t>B</a:t>
                </a:r>
                <a:r>
                  <a:rPr lang="en-US" sz="1800" b="0" i="0" u="none" strike="noStrike" baseline="0" dirty="0" err="1">
                    <a:solidFill>
                      <a:srgbClr val="231F20"/>
                    </a:solidFill>
                    <a:latin typeface="CMMI8"/>
                  </a:rPr>
                  <a:t>B</a:t>
                </a:r>
                <a:r>
                  <a:rPr lang="en-US" sz="1800" b="0" i="0" u="none" strike="noStrike" baseline="0" dirty="0">
                    <a:solidFill>
                      <a:srgbClr val="231F20"/>
                    </a:solidFill>
                    <a:latin typeface="CMMI8"/>
                  </a:rPr>
                  <a:t> </a:t>
                </a:r>
                <a:r>
                  <a:rPr lang="en-US" sz="1800" b="0" i="0" u="none" strike="noStrike" baseline="0" dirty="0">
                    <a:solidFill>
                      <a:srgbClr val="231F20"/>
                    </a:solidFill>
                    <a:latin typeface="CMSY8"/>
                  </a:rPr>
                  <a:t>!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a:t>
                </a:r>
                <a:r>
                  <a:rPr lang="en-US" sz="1800" b="0" i="0" u="none" strike="noStrike" baseline="0" dirty="0">
                    <a:solidFill>
                      <a:srgbClr val="231F20"/>
                    </a:solidFill>
                    <a:latin typeface="CMR8"/>
                  </a:rPr>
                  <a:t>.</a:t>
                </a:r>
              </a:p>
              <a:p>
                <a:pPr algn="l"/>
                <a:r>
                  <a:rPr lang="en-US" sz="1800" b="0" i="0" u="none" strike="noStrike" baseline="0" dirty="0">
                    <a:solidFill>
                      <a:srgbClr val="231F20"/>
                    </a:solidFill>
                    <a:latin typeface="CMR8"/>
                  </a:rPr>
                  <a:t>For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a:t>
                </a:r>
                <a:r>
                  <a:rPr lang="en-US" sz="1800" b="0" i="0" u="none" strike="noStrike" baseline="0" dirty="0">
                    <a:solidFill>
                      <a:srgbClr val="231F20"/>
                    </a:solidFill>
                    <a:latin typeface="CMMI8"/>
                  </a:rPr>
                  <a:t>/k</a:t>
                </a:r>
                <a:r>
                  <a:rPr lang="en-US" sz="1800" b="0" i="0" u="none" strike="noStrike" baseline="0" dirty="0">
                    <a:solidFill>
                      <a:srgbClr val="231F20"/>
                    </a:solidFill>
                    <a:latin typeface="CMR6"/>
                  </a:rPr>
                  <a:t>B </a:t>
                </a:r>
                <a:r>
                  <a:rPr lang="en-US" sz="1800" b="0" i="0" u="none" strike="noStrike" baseline="0" dirty="0">
                    <a:solidFill>
                      <a:srgbClr val="231F20"/>
                    </a:solidFill>
                    <a:latin typeface="CMR8"/>
                  </a:rPr>
                  <a:t>= 3</a:t>
                </a:r>
                <a:r>
                  <a:rPr lang="en-US" sz="1800" b="0" i="0" u="none" strike="noStrike" baseline="0" dirty="0">
                    <a:solidFill>
                      <a:srgbClr val="231F20"/>
                    </a:solidFill>
                    <a:latin typeface="CMMI8"/>
                  </a:rPr>
                  <a:t>μ</a:t>
                </a:r>
                <a:r>
                  <a:rPr lang="en-US" sz="1800" b="0" i="0" u="none" strike="noStrike" baseline="0" dirty="0">
                    <a:solidFill>
                      <a:srgbClr val="231F20"/>
                    </a:solidFill>
                    <a:latin typeface="CMR8"/>
                  </a:rPr>
                  <a:t>K this criterion implies</a:t>
                </a:r>
              </a:p>
              <a:p>
                <a:pPr algn="l"/>
                <a:r>
                  <a:rPr lang="en-US" sz="1800" b="0" i="0" u="none" strike="noStrike" baseline="0" dirty="0">
                    <a:solidFill>
                      <a:srgbClr val="231F20"/>
                    </a:solidFill>
                    <a:latin typeface="CMR8"/>
                  </a:rPr>
                  <a:t>that </a:t>
                </a:r>
                <a:r>
                  <a:rPr lang="en-US" sz="1800" b="0" i="0" u="none" strike="noStrike" baseline="0" dirty="0">
                    <a:solidFill>
                      <a:srgbClr val="231F20"/>
                    </a:solidFill>
                    <a:latin typeface="CMMI8"/>
                  </a:rPr>
                  <a:t>B &lt; </a:t>
                </a:r>
                <a:r>
                  <a:rPr lang="en-US" sz="1800" b="0" i="0" u="none" strike="noStrike" baseline="0" dirty="0">
                    <a:solidFill>
                      <a:srgbClr val="231F20"/>
                    </a:solidFill>
                    <a:latin typeface="CMR8"/>
                  </a:rPr>
                  <a:t>5 </a:t>
                </a:r>
                <a:r>
                  <a:rPr lang="en-US" sz="1800" b="0" i="0" u="none" strike="noStrike" baseline="0" dirty="0">
                    <a:solidFill>
                      <a:srgbClr val="231F20"/>
                    </a:solidFill>
                    <a:latin typeface="CMSY8"/>
                  </a:rPr>
                  <a:t>× </a:t>
                </a:r>
                <a:r>
                  <a:rPr lang="en-US" sz="1800" b="0" i="0" u="none" strike="noStrike" baseline="0" dirty="0">
                    <a:solidFill>
                      <a:srgbClr val="231F20"/>
                    </a:solidFill>
                    <a:latin typeface="CMR8"/>
                  </a:rPr>
                  <a:t>10</a:t>
                </a:r>
                <a:r>
                  <a:rPr lang="en-US" sz="1800" b="0" i="0" u="none" strike="noStrike" baseline="0" dirty="0">
                    <a:solidFill>
                      <a:srgbClr val="231F20"/>
                    </a:solidFill>
                    <a:latin typeface="CMSY6"/>
                  </a:rPr>
                  <a:t>−</a:t>
                </a:r>
                <a:r>
                  <a:rPr lang="en-US" sz="1800" b="0" i="0" u="none" strike="noStrike" baseline="0" dirty="0">
                    <a:solidFill>
                      <a:srgbClr val="231F20"/>
                    </a:solidFill>
                    <a:latin typeface="CMR6"/>
                  </a:rPr>
                  <a:t>5 </a:t>
                </a:r>
                <a:r>
                  <a:rPr lang="en-US" sz="1800" b="0" i="0" u="none" strike="noStrike" baseline="0" dirty="0">
                    <a:solidFill>
                      <a:srgbClr val="231F20"/>
                    </a:solidFill>
                    <a:latin typeface="CMR8"/>
                  </a:rPr>
                  <a:t>T, which is an order</a:t>
                </a:r>
              </a:p>
              <a:p>
                <a:pPr algn="l"/>
                <a:r>
                  <a:rPr lang="en-US" sz="1800" b="0" i="0" u="none" strike="noStrike" baseline="0" dirty="0">
                    <a:solidFill>
                      <a:srgbClr val="231F20"/>
                    </a:solidFill>
                    <a:latin typeface="CMR8"/>
                  </a:rPr>
                  <a:t>of magnitude less than the Earth’s</a:t>
                </a:r>
              </a:p>
              <a:p>
                <a:pPr algn="l"/>
                <a:r>
                  <a:rPr lang="en-US" sz="1800" b="0" i="0" u="none" strike="noStrike" baseline="0" dirty="0">
                    <a:solidFill>
                      <a:srgbClr val="231F20"/>
                    </a:solidFill>
                    <a:latin typeface="CMR8"/>
                  </a:rPr>
                  <a:t>magnetic field (5 </a:t>
                </a:r>
                <a:r>
                  <a:rPr lang="en-US" sz="1800" b="0" i="0" u="none" strike="noStrike" baseline="0" dirty="0">
                    <a:solidFill>
                      <a:srgbClr val="231F20"/>
                    </a:solidFill>
                    <a:latin typeface="CMSY8"/>
                  </a:rPr>
                  <a:t>× </a:t>
                </a:r>
                <a:r>
                  <a:rPr lang="en-US" sz="1800" b="0" i="0" u="none" strike="noStrike" baseline="0" dirty="0">
                    <a:solidFill>
                      <a:srgbClr val="231F20"/>
                    </a:solidFill>
                    <a:latin typeface="CMR8"/>
                  </a:rPr>
                  <a:t>10</a:t>
                </a:r>
                <a:r>
                  <a:rPr lang="en-US" sz="1800" b="0" i="0" u="none" strike="noStrike" baseline="0" dirty="0">
                    <a:solidFill>
                      <a:srgbClr val="231F20"/>
                    </a:solidFill>
                    <a:latin typeface="CMSY6"/>
                  </a:rPr>
                  <a:t>−</a:t>
                </a:r>
                <a:r>
                  <a:rPr lang="en-US" sz="1800" b="0" i="0" u="none" strike="noStrike" baseline="0" dirty="0">
                    <a:solidFill>
                      <a:srgbClr val="231F20"/>
                    </a:solidFill>
                    <a:latin typeface="CMR6"/>
                  </a:rPr>
                  <a:t>4 </a:t>
                </a:r>
                <a:r>
                  <a:rPr lang="en-US" sz="1800" b="0" i="0" u="none" strike="noStrike" baseline="0" dirty="0">
                    <a:solidFill>
                      <a:srgbClr val="231F20"/>
                    </a:solidFill>
                    <a:latin typeface="CMR8"/>
                  </a:rPr>
                  <a:t>T)</a:t>
                </a:r>
              </a:p>
              <a:p>
                <a:r>
                  <a:rPr lang="en-US" dirty="0"/>
                  <a:t>You don’t really reach the Doppler temp… WHY? (lingering B-fields)</a:t>
                </a:r>
              </a:p>
              <a:p>
                <a:r>
                  <a:rPr lang="en-US" dirty="0"/>
                  <a:t>One of the few cases where experiments outperformed theoretical bounds</a:t>
                </a:r>
                <a:endParaRPr lang="en-CA" dirty="0"/>
              </a:p>
              <a:p>
                <a:pPr algn="l"/>
                <a:endParaRPr lang="en-CA" dirty="0"/>
              </a:p>
            </p:txBody>
          </p:sp>
        </mc:Choice>
        <mc:Fallback xmlns="">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Roboto" panose="02000000000000000000" pitchFamily="2" charset="0"/>
                  </a:rPr>
                  <a:t>minimum temperature at a detuning δ = −Γ/2 as predicted by Doppler cooling the- </a:t>
                </a:r>
                <a:r>
                  <a:rPr lang="en-US" b="0" i="0" dirty="0" err="1">
                    <a:solidFill>
                      <a:srgbClr val="111111"/>
                    </a:solidFill>
                    <a:effectLst/>
                    <a:highlight>
                      <a:srgbClr val="FFFFFF"/>
                    </a:highlight>
                    <a:latin typeface="Roboto" panose="02000000000000000000" pitchFamily="2" charset="0"/>
                  </a:rPr>
                  <a:t>ory</a:t>
                </a:r>
                <a:endParaRPr lang="en-US" b="0" i="0" dirty="0">
                  <a:solidFill>
                    <a:srgbClr val="111111"/>
                  </a:solidFill>
                  <a:effectLst/>
                  <a:highlight>
                    <a:srgbClr val="FFFFFF"/>
                  </a:highlight>
                  <a:latin typeface="Roboto" panose="02000000000000000000" pitchFamily="2" charset="0"/>
                </a:endParaRPr>
              </a:p>
              <a:p>
                <a:endParaRPr lang="en-US" b="0" i="0" dirty="0">
                  <a:solidFill>
                    <a:srgbClr val="111111"/>
                  </a:solidFill>
                  <a:effectLst/>
                  <a:highlight>
                    <a:srgbClr val="FFFFFF"/>
                  </a:highlight>
                  <a:latin typeface="Roboto" panose="02000000000000000000" pitchFamily="2" charset="0"/>
                </a:endParaRPr>
              </a:p>
              <a:p>
                <a:pPr algn="l"/>
                <a:r>
                  <a:rPr lang="en-US" sz="1800" b="0" i="0" u="none" strike="noStrike" baseline="0" dirty="0">
                    <a:solidFill>
                      <a:srgbClr val="231F20"/>
                    </a:solidFill>
                    <a:latin typeface="CMR10"/>
                  </a:rPr>
                  <a:t>At the recoil limit the de</a:t>
                </a:r>
              </a:p>
              <a:p>
                <a:pPr algn="l"/>
                <a:r>
                  <a:rPr lang="en-US" sz="1800" b="0" i="0" u="none" strike="noStrike" baseline="0" dirty="0">
                    <a:solidFill>
                      <a:srgbClr val="231F20"/>
                    </a:solidFill>
                    <a:latin typeface="CMR10"/>
                  </a:rPr>
                  <a:t>Broglie wavelength roughly equals the wavelength of the cooling radiation,</a:t>
                </a:r>
              </a:p>
              <a:p>
                <a:pPr algn="l"/>
                <a:r>
                  <a:rPr lang="el-GR" sz="1800" b="0" i="0" u="none" strike="noStrike" baseline="0">
                    <a:solidFill>
                      <a:srgbClr val="231F20"/>
                    </a:solidFill>
                    <a:latin typeface="Cambria Math" panose="02040503050406030204" pitchFamily="18" charset="0"/>
                  </a:rPr>
                  <a:t>𝜆_</a:t>
                </a:r>
                <a:r>
                  <a:rPr lang="en-US" sz="1800" b="0" i="0" u="none" strike="noStrike" baseline="0">
                    <a:solidFill>
                      <a:srgbClr val="231F20"/>
                    </a:solidFill>
                    <a:latin typeface="Cambria Math" panose="02040503050406030204" pitchFamily="18" charset="0"/>
                  </a:rPr>
                  <a:t>𝑑</a:t>
                </a:r>
                <a:r>
                  <a:rPr lang="el-GR" sz="1800" b="0" i="0" u="none" strike="noStrike" baseline="0">
                    <a:solidFill>
                      <a:srgbClr val="231F20"/>
                    </a:solidFill>
                    <a:latin typeface="Cambria Math" panose="02040503050406030204" pitchFamily="18" charset="0"/>
                  </a:rPr>
                  <a:t>Β</a:t>
                </a:r>
                <a:r>
                  <a:rPr lang="en-US" sz="1800" b="0" i="0" u="none" strike="noStrike" baseline="0">
                    <a:solidFill>
                      <a:srgbClr val="231F20"/>
                    </a:solidFill>
                    <a:latin typeface="Cambria Math" panose="02040503050406030204" pitchFamily="18" charset="0"/>
                  </a:rPr>
                  <a:t>~</a:t>
                </a:r>
                <a:r>
                  <a:rPr lang="el-GR" sz="1800" b="0" i="0" u="none" strike="noStrike" baseline="0">
                    <a:solidFill>
                      <a:srgbClr val="231F20"/>
                    </a:solidFill>
                    <a:latin typeface="Cambria Math" panose="02040503050406030204" pitchFamily="18" charset="0"/>
                  </a:rPr>
                  <a:t>𝜆</a:t>
                </a:r>
                <a:r>
                  <a:rPr lang="en-US" sz="1800" b="0" i="0" u="none" strike="noStrike" baseline="0">
                    <a:solidFill>
                      <a:srgbClr val="231F20"/>
                    </a:solidFill>
                    <a:latin typeface="Cambria Math" panose="02040503050406030204" pitchFamily="18" charset="0"/>
                  </a:rPr>
                  <a:t>_𝑙𝑖𝑔ℎ𝑡</a:t>
                </a:r>
                <a:endParaRPr lang="en-CA" dirty="0"/>
              </a:p>
              <a:p>
                <a:pPr algn="l"/>
                <a:endParaRPr lang="en-CA" dirty="0"/>
              </a:p>
              <a:p>
                <a:pPr algn="l"/>
                <a:r>
                  <a:rPr lang="en-CA" dirty="0"/>
                  <a:t>FOOT: </a:t>
                </a:r>
                <a:r>
                  <a:rPr lang="en-US" sz="1800" b="0" i="0" u="none" strike="noStrike" baseline="0" dirty="0">
                    <a:solidFill>
                      <a:srgbClr val="231F20"/>
                    </a:solidFill>
                    <a:latin typeface="CMR10"/>
                  </a:rPr>
                  <a:t>Typically, the optical molasses technique can reach temperatures</a:t>
                </a:r>
              </a:p>
              <a:p>
                <a:pPr algn="l"/>
                <a:r>
                  <a:rPr lang="en-US" sz="1800" b="0" i="0" u="none" strike="noStrike" baseline="0" dirty="0">
                    <a:solidFill>
                      <a:srgbClr val="231F20"/>
                    </a:solidFill>
                    <a:latin typeface="CMR10"/>
                  </a:rPr>
                  <a:t>that are an order of magnitude above the recoil limit, but still well</a:t>
                </a:r>
              </a:p>
              <a:p>
                <a:pPr algn="l"/>
                <a:r>
                  <a:rPr lang="en-US" sz="1800" b="0" i="0" u="none" strike="noStrike" baseline="0" dirty="0">
                    <a:solidFill>
                      <a:srgbClr val="231F20"/>
                    </a:solidFill>
                    <a:latin typeface="CMR10"/>
                  </a:rPr>
                  <a:t>below the Doppler cooling limit </a:t>
                </a:r>
                <a:r>
                  <a:rPr lang="en-US" sz="1800" b="0" i="0" u="none" strike="noStrike" baseline="0" dirty="0">
                    <a:solidFill>
                      <a:srgbClr val="231F20"/>
                    </a:solidFill>
                    <a:latin typeface="CMR7"/>
                  </a:rPr>
                  <a:t>63</a:t>
                </a:r>
                <a:r>
                  <a:rPr lang="en-US" sz="1800" b="0" i="0" u="none" strike="noStrike" baseline="0" dirty="0">
                    <a:solidFill>
                      <a:srgbClr val="231F20"/>
                    </a:solidFill>
                    <a:latin typeface="CMR8"/>
                  </a:rPr>
                  <a:t>Heavy alkalis such as Cs and Rb have</a:t>
                </a:r>
              </a:p>
              <a:p>
                <a:pPr algn="l"/>
                <a:r>
                  <a:rPr lang="en-US" sz="1800" b="0" i="0" u="none" strike="noStrike" baseline="0" dirty="0">
                    <a:solidFill>
                      <a:srgbClr val="231F20"/>
                    </a:solidFill>
                    <a:latin typeface="CMR8"/>
                  </a:rPr>
                  <a:t>a very low recoil limit and these elements</a:t>
                </a:r>
              </a:p>
              <a:p>
                <a:pPr algn="l"/>
                <a:r>
                  <a:rPr lang="en-US" sz="1800" b="0" i="0" u="none" strike="noStrike" baseline="0" dirty="0">
                    <a:solidFill>
                      <a:srgbClr val="231F20"/>
                    </a:solidFill>
                    <a:latin typeface="CMR8"/>
                  </a:rPr>
                  <a:t>can be laser cooled to a few</a:t>
                </a:r>
              </a:p>
              <a:p>
                <a:pPr algn="l"/>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8"/>
                  </a:rPr>
                  <a:t>K</a:t>
                </a:r>
                <a:r>
                  <a:rPr lang="en-US" sz="1800" b="0" i="0" u="none" strike="noStrike" baseline="0" dirty="0">
                    <a:solidFill>
                      <a:srgbClr val="231F20"/>
                    </a:solidFill>
                    <a:latin typeface="CMR8"/>
                  </a:rPr>
                  <a:t>. Such temperatures can only be</a:t>
                </a:r>
              </a:p>
              <a:p>
                <a:pPr algn="l"/>
                <a:r>
                  <a:rPr lang="en-US" sz="1800" b="0" i="0" u="none" strike="noStrike" baseline="0" dirty="0">
                    <a:solidFill>
                      <a:srgbClr val="231F20"/>
                    </a:solidFill>
                    <a:latin typeface="CMR8"/>
                  </a:rPr>
                  <a:t>achieved in practice when stray magnetic</a:t>
                </a:r>
              </a:p>
              <a:p>
                <a:pPr algn="l"/>
                <a:r>
                  <a:rPr lang="en-US" sz="1800" b="0" i="0" u="none" strike="noStrike" baseline="0" dirty="0">
                    <a:solidFill>
                      <a:srgbClr val="231F20"/>
                    </a:solidFill>
                    <a:latin typeface="CMR8"/>
                  </a:rPr>
                  <a:t>fields that would perturb the </a:t>
                </a:r>
                <a:r>
                  <a:rPr lang="en-US" sz="1800" b="0" i="0" u="none" strike="noStrike" baseline="0" dirty="0">
                    <a:solidFill>
                      <a:srgbClr val="231F20"/>
                    </a:solidFill>
                    <a:latin typeface="CMMI8"/>
                  </a:rPr>
                  <a:t>M</a:t>
                </a:r>
                <a:r>
                  <a:rPr lang="en-US" sz="1800" b="0" i="0" u="none" strike="noStrike" baseline="0" dirty="0">
                    <a:solidFill>
                      <a:srgbClr val="231F20"/>
                    </a:solidFill>
                    <a:latin typeface="CMMI6"/>
                  </a:rPr>
                  <a:t>F</a:t>
                </a:r>
              </a:p>
              <a:p>
                <a:pPr algn="l"/>
                <a:r>
                  <a:rPr lang="en-US" sz="1800" b="0" i="0" u="none" strike="noStrike" baseline="0" dirty="0">
                    <a:solidFill>
                      <a:srgbClr val="231F20"/>
                    </a:solidFill>
                    <a:latin typeface="CMR8"/>
                  </a:rPr>
                  <a:t>states are carefully controlled—a Zeeman</a:t>
                </a:r>
              </a:p>
              <a:p>
                <a:pPr algn="l"/>
                <a:r>
                  <a:rPr lang="en-US" sz="1800" b="0" i="0" u="none" strike="noStrike" baseline="0" dirty="0">
                    <a:solidFill>
                      <a:srgbClr val="231F20"/>
                    </a:solidFill>
                    <a:latin typeface="CMR8"/>
                  </a:rPr>
                  <a:t>shift </a:t>
                </a:r>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6"/>
                  </a:rPr>
                  <a:t>B</a:t>
                </a:r>
                <a:r>
                  <a:rPr lang="en-US" sz="1800" b="0" i="0" u="none" strike="noStrike" baseline="0" dirty="0" err="1">
                    <a:solidFill>
                      <a:srgbClr val="231F20"/>
                    </a:solidFill>
                    <a:latin typeface="CMMI8"/>
                  </a:rPr>
                  <a:t>B</a:t>
                </a:r>
                <a:r>
                  <a:rPr lang="en-US" sz="1800" b="0" i="0" u="none" strike="noStrike" baseline="0" dirty="0">
                    <a:solidFill>
                      <a:srgbClr val="231F20"/>
                    </a:solidFill>
                    <a:latin typeface="CMMI8"/>
                  </a:rPr>
                  <a:t> </a:t>
                </a:r>
                <a:r>
                  <a:rPr lang="en-US" sz="1800" b="0" i="0" u="none" strike="noStrike" baseline="0" dirty="0">
                    <a:solidFill>
                      <a:srgbClr val="231F20"/>
                    </a:solidFill>
                    <a:latin typeface="CMR8"/>
                  </a:rPr>
                  <a:t>comparable with the</a:t>
                </a:r>
              </a:p>
              <a:p>
                <a:pPr algn="l"/>
                <a:r>
                  <a:rPr lang="en-US" sz="1800" b="0" i="0" u="none" strike="noStrike" baseline="0" dirty="0">
                    <a:solidFill>
                      <a:srgbClr val="231F20"/>
                    </a:solidFill>
                    <a:latin typeface="CMR8"/>
                  </a:rPr>
                  <a:t>light shift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 </a:t>
                </a:r>
                <a:r>
                  <a:rPr lang="en-US" sz="1800" b="0" i="0" u="none" strike="noStrike" baseline="0" dirty="0">
                    <a:solidFill>
                      <a:srgbClr val="231F20"/>
                    </a:solidFill>
                    <a:latin typeface="CMR8"/>
                  </a:rPr>
                  <a:t>will affect the Sisyphus</a:t>
                </a:r>
              </a:p>
              <a:p>
                <a:pPr algn="l"/>
                <a:r>
                  <a:rPr lang="en-US" sz="1800" b="0" i="0" u="none" strike="noStrike" baseline="0" dirty="0">
                    <a:solidFill>
                      <a:srgbClr val="231F20"/>
                    </a:solidFill>
                    <a:latin typeface="CMR8"/>
                  </a:rPr>
                  <a:t>cooling mechanism, i.e. if </a:t>
                </a:r>
                <a:r>
                  <a:rPr lang="en-US" sz="1800" b="0" i="0" u="none" strike="noStrike" baseline="0" dirty="0" err="1">
                    <a:solidFill>
                      <a:srgbClr val="231F20"/>
                    </a:solidFill>
                    <a:latin typeface="CMMI8"/>
                  </a:rPr>
                  <a:t>μ</a:t>
                </a:r>
                <a:r>
                  <a:rPr lang="en-US" sz="1800" b="0" i="0" u="none" strike="noStrike" baseline="0" dirty="0" err="1">
                    <a:solidFill>
                      <a:srgbClr val="231F20"/>
                    </a:solidFill>
                    <a:latin typeface="CMR6"/>
                  </a:rPr>
                  <a:t>B</a:t>
                </a:r>
                <a:r>
                  <a:rPr lang="en-US" sz="1800" b="0" i="0" u="none" strike="noStrike" baseline="0" dirty="0" err="1">
                    <a:solidFill>
                      <a:srgbClr val="231F20"/>
                    </a:solidFill>
                    <a:latin typeface="CMMI8"/>
                  </a:rPr>
                  <a:t>B</a:t>
                </a:r>
                <a:r>
                  <a:rPr lang="en-US" sz="1800" b="0" i="0" u="none" strike="noStrike" baseline="0" dirty="0">
                    <a:solidFill>
                      <a:srgbClr val="231F20"/>
                    </a:solidFill>
                    <a:latin typeface="CMMI8"/>
                  </a:rPr>
                  <a:t> </a:t>
                </a:r>
                <a:r>
                  <a:rPr lang="en-US" sz="1800" b="0" i="0" u="none" strike="noStrike" baseline="0" dirty="0">
                    <a:solidFill>
                      <a:srgbClr val="231F20"/>
                    </a:solidFill>
                    <a:latin typeface="CMSY8"/>
                  </a:rPr>
                  <a:t>!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a:t>
                </a:r>
                <a:r>
                  <a:rPr lang="en-US" sz="1800" b="0" i="0" u="none" strike="noStrike" baseline="0" dirty="0">
                    <a:solidFill>
                      <a:srgbClr val="231F20"/>
                    </a:solidFill>
                    <a:latin typeface="CMR8"/>
                  </a:rPr>
                  <a:t>.</a:t>
                </a:r>
              </a:p>
              <a:p>
                <a:pPr algn="l"/>
                <a:r>
                  <a:rPr lang="en-US" sz="1800" b="0" i="0" u="none" strike="noStrike" baseline="0" dirty="0">
                    <a:solidFill>
                      <a:srgbClr val="231F20"/>
                    </a:solidFill>
                    <a:latin typeface="CMR8"/>
                  </a:rPr>
                  <a:t>For </a:t>
                </a:r>
                <a:r>
                  <a:rPr lang="en-US" sz="1800" b="0" i="0" u="none" strike="noStrike" baseline="0" dirty="0">
                    <a:solidFill>
                      <a:srgbClr val="231F20"/>
                    </a:solidFill>
                    <a:latin typeface="CMMI8"/>
                  </a:rPr>
                  <a:t>U</a:t>
                </a:r>
                <a:r>
                  <a:rPr lang="en-US" sz="1800" b="0" i="0" u="none" strike="noStrike" baseline="0" dirty="0">
                    <a:solidFill>
                      <a:srgbClr val="231F20"/>
                    </a:solidFill>
                    <a:latin typeface="CMR6"/>
                  </a:rPr>
                  <a:t>0</a:t>
                </a:r>
                <a:r>
                  <a:rPr lang="en-US" sz="1800" b="0" i="0" u="none" strike="noStrike" baseline="0" dirty="0">
                    <a:solidFill>
                      <a:srgbClr val="231F20"/>
                    </a:solidFill>
                    <a:latin typeface="CMMI8"/>
                  </a:rPr>
                  <a:t>/k</a:t>
                </a:r>
                <a:r>
                  <a:rPr lang="en-US" sz="1800" b="0" i="0" u="none" strike="noStrike" baseline="0" dirty="0">
                    <a:solidFill>
                      <a:srgbClr val="231F20"/>
                    </a:solidFill>
                    <a:latin typeface="CMR6"/>
                  </a:rPr>
                  <a:t>B </a:t>
                </a:r>
                <a:r>
                  <a:rPr lang="en-US" sz="1800" b="0" i="0" u="none" strike="noStrike" baseline="0" dirty="0">
                    <a:solidFill>
                      <a:srgbClr val="231F20"/>
                    </a:solidFill>
                    <a:latin typeface="CMR8"/>
                  </a:rPr>
                  <a:t>= 3</a:t>
                </a:r>
                <a:r>
                  <a:rPr lang="en-US" sz="1800" b="0" i="0" u="none" strike="noStrike" baseline="0" dirty="0">
                    <a:solidFill>
                      <a:srgbClr val="231F20"/>
                    </a:solidFill>
                    <a:latin typeface="CMMI8"/>
                  </a:rPr>
                  <a:t>μ</a:t>
                </a:r>
                <a:r>
                  <a:rPr lang="en-US" sz="1800" b="0" i="0" u="none" strike="noStrike" baseline="0" dirty="0">
                    <a:solidFill>
                      <a:srgbClr val="231F20"/>
                    </a:solidFill>
                    <a:latin typeface="CMR8"/>
                  </a:rPr>
                  <a:t>K this criterion implies</a:t>
                </a:r>
              </a:p>
              <a:p>
                <a:pPr algn="l"/>
                <a:r>
                  <a:rPr lang="en-US" sz="1800" b="0" i="0" u="none" strike="noStrike" baseline="0" dirty="0">
                    <a:solidFill>
                      <a:srgbClr val="231F20"/>
                    </a:solidFill>
                    <a:latin typeface="CMR8"/>
                  </a:rPr>
                  <a:t>that </a:t>
                </a:r>
                <a:r>
                  <a:rPr lang="en-US" sz="1800" b="0" i="0" u="none" strike="noStrike" baseline="0" dirty="0">
                    <a:solidFill>
                      <a:srgbClr val="231F20"/>
                    </a:solidFill>
                    <a:latin typeface="CMMI8"/>
                  </a:rPr>
                  <a:t>B &lt; </a:t>
                </a:r>
                <a:r>
                  <a:rPr lang="en-US" sz="1800" b="0" i="0" u="none" strike="noStrike" baseline="0" dirty="0">
                    <a:solidFill>
                      <a:srgbClr val="231F20"/>
                    </a:solidFill>
                    <a:latin typeface="CMR8"/>
                  </a:rPr>
                  <a:t>5 </a:t>
                </a:r>
                <a:r>
                  <a:rPr lang="en-US" sz="1800" b="0" i="0" u="none" strike="noStrike" baseline="0" dirty="0">
                    <a:solidFill>
                      <a:srgbClr val="231F20"/>
                    </a:solidFill>
                    <a:latin typeface="CMSY8"/>
                  </a:rPr>
                  <a:t>× </a:t>
                </a:r>
                <a:r>
                  <a:rPr lang="en-US" sz="1800" b="0" i="0" u="none" strike="noStrike" baseline="0" dirty="0">
                    <a:solidFill>
                      <a:srgbClr val="231F20"/>
                    </a:solidFill>
                    <a:latin typeface="CMR8"/>
                  </a:rPr>
                  <a:t>10</a:t>
                </a:r>
                <a:r>
                  <a:rPr lang="en-US" sz="1800" b="0" i="0" u="none" strike="noStrike" baseline="0" dirty="0">
                    <a:solidFill>
                      <a:srgbClr val="231F20"/>
                    </a:solidFill>
                    <a:latin typeface="CMSY6"/>
                  </a:rPr>
                  <a:t>−</a:t>
                </a:r>
                <a:r>
                  <a:rPr lang="en-US" sz="1800" b="0" i="0" u="none" strike="noStrike" baseline="0" dirty="0">
                    <a:solidFill>
                      <a:srgbClr val="231F20"/>
                    </a:solidFill>
                    <a:latin typeface="CMR6"/>
                  </a:rPr>
                  <a:t>5 </a:t>
                </a:r>
                <a:r>
                  <a:rPr lang="en-US" sz="1800" b="0" i="0" u="none" strike="noStrike" baseline="0" dirty="0">
                    <a:solidFill>
                      <a:srgbClr val="231F20"/>
                    </a:solidFill>
                    <a:latin typeface="CMR8"/>
                  </a:rPr>
                  <a:t>T, which is an order</a:t>
                </a:r>
              </a:p>
              <a:p>
                <a:pPr algn="l"/>
                <a:r>
                  <a:rPr lang="en-US" sz="1800" b="0" i="0" u="none" strike="noStrike" baseline="0" dirty="0">
                    <a:solidFill>
                      <a:srgbClr val="231F20"/>
                    </a:solidFill>
                    <a:latin typeface="CMR8"/>
                  </a:rPr>
                  <a:t>of magnitude less than the Earth’s</a:t>
                </a:r>
              </a:p>
              <a:p>
                <a:pPr algn="l"/>
                <a:r>
                  <a:rPr lang="en-US" sz="1800" b="0" i="0" u="none" strike="noStrike" baseline="0" dirty="0">
                    <a:solidFill>
                      <a:srgbClr val="231F20"/>
                    </a:solidFill>
                    <a:latin typeface="CMR8"/>
                  </a:rPr>
                  <a:t>magnetic field (5 </a:t>
                </a:r>
                <a:r>
                  <a:rPr lang="en-US" sz="1800" b="0" i="0" u="none" strike="noStrike" baseline="0" dirty="0">
                    <a:solidFill>
                      <a:srgbClr val="231F20"/>
                    </a:solidFill>
                    <a:latin typeface="CMSY8"/>
                  </a:rPr>
                  <a:t>× </a:t>
                </a:r>
                <a:r>
                  <a:rPr lang="en-US" sz="1800" b="0" i="0" u="none" strike="noStrike" baseline="0" dirty="0">
                    <a:solidFill>
                      <a:srgbClr val="231F20"/>
                    </a:solidFill>
                    <a:latin typeface="CMR8"/>
                  </a:rPr>
                  <a:t>10</a:t>
                </a:r>
                <a:r>
                  <a:rPr lang="en-US" sz="1800" b="0" i="0" u="none" strike="noStrike" baseline="0" dirty="0">
                    <a:solidFill>
                      <a:srgbClr val="231F20"/>
                    </a:solidFill>
                    <a:latin typeface="CMSY6"/>
                  </a:rPr>
                  <a:t>−</a:t>
                </a:r>
                <a:r>
                  <a:rPr lang="en-US" sz="1800" b="0" i="0" u="none" strike="noStrike" baseline="0" dirty="0">
                    <a:solidFill>
                      <a:srgbClr val="231F20"/>
                    </a:solidFill>
                    <a:latin typeface="CMR6"/>
                  </a:rPr>
                  <a:t>4 </a:t>
                </a:r>
                <a:r>
                  <a:rPr lang="en-US" sz="1800" b="0" i="0" u="none" strike="noStrike" baseline="0" dirty="0">
                    <a:solidFill>
                      <a:srgbClr val="231F20"/>
                    </a:solidFill>
                    <a:latin typeface="CMR8"/>
                  </a:rPr>
                  <a:t>T)</a:t>
                </a:r>
              </a:p>
              <a:p>
                <a:r>
                  <a:rPr lang="en-US" dirty="0"/>
                  <a:t>You don’t really reach the Doppler temp… WHY? (lingering B-fields)</a:t>
                </a:r>
              </a:p>
              <a:p>
                <a:r>
                  <a:rPr lang="en-US" dirty="0"/>
                  <a:t>One of the few cases where experiments outperformed theoretical bounds</a:t>
                </a:r>
                <a:endParaRPr lang="en-CA" dirty="0"/>
              </a:p>
              <a:p>
                <a:pPr algn="l"/>
                <a:endParaRPr lang="en-CA" dirty="0"/>
              </a:p>
            </p:txBody>
          </p:sp>
        </mc:Fallback>
      </mc:AlternateContent>
      <p:sp>
        <p:nvSpPr>
          <p:cNvPr id="4" name="Slide Number Placeholder 3"/>
          <p:cNvSpPr>
            <a:spLocks noGrp="1"/>
          </p:cNvSpPr>
          <p:nvPr>
            <p:ph type="sldNum" sz="quarter" idx="5"/>
          </p:nvPr>
        </p:nvSpPr>
        <p:spPr/>
        <p:txBody>
          <a:bodyPr/>
          <a:lstStyle/>
          <a:p>
            <a:fld id="{1B8AC1C6-D43C-451F-9398-61AE38ABE427}" type="slidenum">
              <a:rPr lang="en-CA" smtClean="0"/>
              <a:t>26</a:t>
            </a:fld>
            <a:endParaRPr lang="en-CA"/>
          </a:p>
        </p:txBody>
      </p:sp>
    </p:spTree>
    <p:extLst>
      <p:ext uri="{BB962C8B-B14F-4D97-AF65-F5344CB8AC3E}">
        <p14:creationId xmlns:p14="http://schemas.microsoft.com/office/powerpoint/2010/main" val="549211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densities achievable in standard magneto-optical traps (MOTs) have thus been limited to about n ≈1010–1011cm−3 , and increasing the number of atoms N in such a MOT results in a MOT size (L) scaling as L ∝ N 1/3 , which corresponds to a constant density </a:t>
            </a:r>
            <a:r>
              <a:rPr lang="en-US" dirty="0" err="1"/>
              <a:t>n∼N</a:t>
            </a:r>
            <a:r>
              <a:rPr lang="en-US" dirty="0"/>
              <a:t>/L 3 . These density-limiting effects have been… For very large MOTs, the confining force might also become nonlinear (anharmonicity of the trap) - http://www.kaiserlux.eu/coldatoms/Articles/size2010.pdf</a:t>
            </a:r>
          </a:p>
          <a:p>
            <a:endParaRPr lang="en-US" dirty="0"/>
          </a:p>
          <a:p>
            <a:pPr algn="l"/>
            <a:r>
              <a:rPr lang="en-US" sz="1800" b="0" i="0" u="none" strike="noStrike" baseline="0" dirty="0">
                <a:latin typeface="CMR12"/>
              </a:rPr>
              <a:t>photons. A re-irradiated photon by one atoms can be absorbed by another atom.</a:t>
            </a:r>
          </a:p>
          <a:p>
            <a:pPr algn="l"/>
            <a:r>
              <a:rPr lang="en-US" sz="1800" b="0" i="0" u="none" strike="noStrike" baseline="0" dirty="0">
                <a:latin typeface="CMR12"/>
              </a:rPr>
              <a:t>The larger the density the less likely a spontaneously emitted photon will leave the cloud.</a:t>
            </a:r>
          </a:p>
          <a:p>
            <a:pPr algn="l"/>
            <a:r>
              <a:rPr lang="en-US" sz="1800" b="0" i="0" u="none" strike="noStrike" baseline="0" dirty="0">
                <a:latin typeface="CMR12"/>
              </a:rPr>
              <a:t>The re-emitted photon also exert a repulsive force. This is because when one atom emits</a:t>
            </a:r>
          </a:p>
          <a:p>
            <a:pPr algn="l"/>
            <a:r>
              <a:rPr lang="en-US" sz="1800" b="0" i="0" u="none" strike="noStrike" baseline="0" dirty="0">
                <a:latin typeface="CMR12"/>
              </a:rPr>
              <a:t>a photon and another absorbs it, the relative momentum of the atoms increases by 2</a:t>
            </a:r>
            <a:r>
              <a:rPr lang="en-US" sz="1800" b="0" i="0" u="none" strike="noStrike" baseline="0" dirty="0">
                <a:latin typeface="MSBM10"/>
              </a:rPr>
              <a:t>ℏ</a:t>
            </a:r>
            <a:r>
              <a:rPr lang="en-US" sz="1800" b="0" i="0" u="none" strike="noStrike" baseline="0" dirty="0">
                <a:latin typeface="CMMI12"/>
              </a:rPr>
              <a:t>k</a:t>
            </a:r>
            <a:r>
              <a:rPr lang="en-US" sz="1800" b="0" i="0" u="none" strike="noStrike" baseline="0" dirty="0">
                <a:latin typeface="CMR12"/>
              </a:rPr>
              <a:t>.</a:t>
            </a:r>
          </a:p>
          <a:p>
            <a:pPr algn="l"/>
            <a:r>
              <a:rPr lang="en-US" sz="1800" b="0" i="0" u="none" strike="noStrike" baseline="0" dirty="0">
                <a:latin typeface="CMR12"/>
              </a:rPr>
              <a:t>The net repulsive force results in expansion of the cloud size and imposes a limit of the</a:t>
            </a:r>
          </a:p>
          <a:p>
            <a:pPr algn="l"/>
            <a:r>
              <a:rPr lang="en-US" sz="1800" b="0" i="0" u="none" strike="noStrike" baseline="0" dirty="0">
                <a:latin typeface="CMR12"/>
              </a:rPr>
              <a:t>atomic density. Generally, the MOT size </a:t>
            </a:r>
            <a:r>
              <a:rPr lang="en-US" sz="1800" b="0" i="0" u="none" strike="noStrike" baseline="0" dirty="0">
                <a:latin typeface="CMMI12"/>
              </a:rPr>
              <a:t>L </a:t>
            </a:r>
            <a:r>
              <a:rPr lang="en-US" sz="1800" b="0" i="0" u="none" strike="noStrike" baseline="0" dirty="0">
                <a:latin typeface="CMR12"/>
              </a:rPr>
              <a:t>scales as </a:t>
            </a:r>
            <a:r>
              <a:rPr lang="en-US" sz="1800" b="0" i="0" u="none" strike="noStrike" baseline="0" dirty="0">
                <a:latin typeface="CMMI12"/>
              </a:rPr>
              <a:t>L </a:t>
            </a:r>
            <a:r>
              <a:rPr lang="en-US" sz="1800" b="0" i="0" u="none" strike="noStrike" baseline="0" dirty="0">
                <a:latin typeface="CMSY10"/>
              </a:rPr>
              <a:t>∝ </a:t>
            </a:r>
            <a:r>
              <a:rPr lang="en-US" sz="1800" b="0" i="0" u="none" strike="noStrike" baseline="0" dirty="0">
                <a:latin typeface="CMMI12"/>
              </a:rPr>
              <a:t>n</a:t>
            </a:r>
            <a:r>
              <a:rPr lang="en-US" sz="1800" b="0" i="0" u="none" strike="noStrike" baseline="0" dirty="0">
                <a:latin typeface="CMR8"/>
              </a:rPr>
              <a:t>1</a:t>
            </a:r>
            <a:r>
              <a:rPr lang="en-US" sz="1800" b="0" i="0" u="none" strike="noStrike" baseline="0" dirty="0">
                <a:latin typeface="CMMI8"/>
              </a:rPr>
              <a:t>/</a:t>
            </a:r>
            <a:r>
              <a:rPr lang="en-US" sz="1800" b="0" i="0" u="none" strike="noStrike" baseline="0" dirty="0">
                <a:latin typeface="CMR8"/>
              </a:rPr>
              <a:t>3</a:t>
            </a:r>
            <a:r>
              <a:rPr lang="en-US" sz="1800" b="0" i="0" u="none" strike="noStrike" baseline="0" dirty="0">
                <a:latin typeface="CMR12"/>
              </a:rPr>
              <a:t>.   - my MSc thesis</a:t>
            </a:r>
          </a:p>
          <a:p>
            <a:pPr algn="l"/>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27</a:t>
            </a:fld>
            <a:endParaRPr lang="en-CA"/>
          </a:p>
        </p:txBody>
      </p:sp>
    </p:spTree>
    <p:extLst>
      <p:ext uri="{BB962C8B-B14F-4D97-AF65-F5344CB8AC3E}">
        <p14:creationId xmlns:p14="http://schemas.microsoft.com/office/powerpoint/2010/main" val="52870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42C39-A32B-4B56-8DF7-935DCAC1050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35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latin typeface="CMR12"/>
            </a:endParaRPr>
          </a:p>
        </p:txBody>
      </p:sp>
      <p:sp>
        <p:nvSpPr>
          <p:cNvPr id="4" name="Slide Number Placeholder 3"/>
          <p:cNvSpPr>
            <a:spLocks noGrp="1"/>
          </p:cNvSpPr>
          <p:nvPr>
            <p:ph type="sldNum" sz="quarter" idx="5"/>
          </p:nvPr>
        </p:nvSpPr>
        <p:spPr/>
        <p:txBody>
          <a:bodyPr/>
          <a:lstStyle/>
          <a:p>
            <a:fld id="{1B8AC1C6-D43C-451F-9398-61AE38ABE427}" type="slidenum">
              <a:rPr lang="en-CA" smtClean="0"/>
              <a:t>29</a:t>
            </a:fld>
            <a:endParaRPr lang="en-CA"/>
          </a:p>
        </p:txBody>
      </p:sp>
    </p:spTree>
    <p:extLst>
      <p:ext uri="{BB962C8B-B14F-4D97-AF65-F5344CB8AC3E}">
        <p14:creationId xmlns:p14="http://schemas.microsoft.com/office/powerpoint/2010/main" val="262845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3</a:t>
            </a:fld>
            <a:endParaRPr lang="en-CA"/>
          </a:p>
        </p:txBody>
      </p:sp>
    </p:spTree>
    <p:extLst>
      <p:ext uri="{BB962C8B-B14F-4D97-AF65-F5344CB8AC3E}">
        <p14:creationId xmlns:p14="http://schemas.microsoft.com/office/powerpoint/2010/main" val="3816288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of Atoms Estimate using Fluorescence Imaging: </a:t>
            </a:r>
            <a:r>
              <a:rPr lang="en-US" b="1" dirty="0"/>
              <a:t>NEED TO CALIBRATE THE CAMERA</a:t>
            </a:r>
            <a:r>
              <a:rPr lang="en-US" b="0" dirty="0"/>
              <a:t>.</a:t>
            </a:r>
            <a:endParaRPr lang="en-CA" b="1" dirty="0"/>
          </a:p>
          <a:p>
            <a:endParaRPr lang="en-CA" dirty="0"/>
          </a:p>
          <a:p>
            <a:pPr algn="l"/>
            <a:r>
              <a:rPr lang="en-US" sz="1800" b="0" i="0" u="none" strike="noStrike" baseline="0" dirty="0">
                <a:latin typeface="CMR12"/>
              </a:rPr>
              <a:t>where </a:t>
            </a:r>
            <a:r>
              <a:rPr lang="en-US" sz="1800" b="0" i="0" u="none" strike="noStrike" baseline="0" dirty="0" err="1">
                <a:latin typeface="CMMI12"/>
              </a:rPr>
              <a:t>P</a:t>
            </a:r>
            <a:r>
              <a:rPr lang="en-US" sz="1800" b="0" i="0" u="none" strike="noStrike" baseline="0" dirty="0" err="1">
                <a:latin typeface="CMMI8"/>
              </a:rPr>
              <a:t>optical</a:t>
            </a:r>
            <a:r>
              <a:rPr lang="en-US" sz="1800" b="0" i="0" u="none" strike="noStrike" baseline="0" dirty="0">
                <a:latin typeface="CMMI8"/>
              </a:rPr>
              <a:t> </a:t>
            </a:r>
            <a:r>
              <a:rPr lang="en-US" sz="1800" b="0" i="0" u="none" strike="noStrike" baseline="0" dirty="0">
                <a:latin typeface="CMR12"/>
              </a:rPr>
              <a:t>is the total power and Ω is the solid angle of captured by the camera and</a:t>
            </a:r>
          </a:p>
          <a:p>
            <a:pPr algn="l"/>
            <a:r>
              <a:rPr lang="en-US" sz="1800" b="0" i="0" u="none" strike="noStrike" baseline="0" dirty="0">
                <a:latin typeface="CMR12"/>
              </a:rPr>
              <a:t>only a part Ω</a:t>
            </a:r>
            <a:r>
              <a:rPr lang="en-US" sz="1800" b="0" i="0" u="none" strike="noStrike" baseline="0" dirty="0">
                <a:latin typeface="CMMI12"/>
              </a:rPr>
              <a:t>/</a:t>
            </a:r>
            <a:r>
              <a:rPr lang="en-US" sz="1800" b="0" i="0" u="none" strike="noStrike" baseline="0" dirty="0">
                <a:latin typeface="CMR12"/>
              </a:rPr>
              <a:t>(4</a:t>
            </a:r>
            <a:r>
              <a:rPr lang="en-US" sz="1800" b="0" i="0" u="none" strike="noStrike" baseline="0" dirty="0">
                <a:latin typeface="CMMI12"/>
              </a:rPr>
              <a:t>π</a:t>
            </a:r>
            <a:r>
              <a:rPr lang="en-US" sz="1800" b="0" i="0" u="none" strike="noStrike" baseline="0" dirty="0">
                <a:latin typeface="CMR12"/>
              </a:rPr>
              <a:t>) of the emitted light lands on the solid angle Ω = </a:t>
            </a:r>
            <a:r>
              <a:rPr lang="en-US" sz="1800" b="0" i="0" u="none" strike="noStrike" baseline="0" dirty="0">
                <a:latin typeface="CMMI12"/>
              </a:rPr>
              <a:t>πr</a:t>
            </a:r>
            <a:r>
              <a:rPr lang="en-US" sz="1800" b="0" i="0" u="none" strike="noStrike" baseline="0" dirty="0">
                <a:latin typeface="CMR8"/>
              </a:rPr>
              <a:t>2</a:t>
            </a:r>
            <a:r>
              <a:rPr lang="en-US" sz="1800" b="0" i="0" u="none" strike="noStrike" baseline="0" dirty="0">
                <a:latin typeface="CMMI12"/>
              </a:rPr>
              <a:t>/d</a:t>
            </a:r>
            <a:r>
              <a:rPr lang="en-US" sz="1800" b="0" i="0" u="none" strike="noStrike" baseline="0" dirty="0">
                <a:latin typeface="CMR8"/>
              </a:rPr>
              <a:t>2 </a:t>
            </a:r>
            <a:r>
              <a:rPr lang="en-US" sz="1800" b="0" i="0" u="none" strike="noStrike" baseline="0" dirty="0">
                <a:latin typeface="CMR12"/>
              </a:rPr>
              <a:t>with </a:t>
            </a:r>
            <a:r>
              <a:rPr lang="en-US" sz="1800" b="0" i="0" u="none" strike="noStrike" baseline="0" dirty="0">
                <a:latin typeface="CMMI12"/>
              </a:rPr>
              <a:t>r </a:t>
            </a:r>
            <a:r>
              <a:rPr lang="en-US" sz="1800" b="0" i="0" u="none" strike="noStrike" baseline="0" dirty="0">
                <a:latin typeface="CMR12"/>
              </a:rPr>
              <a:t>as the</a:t>
            </a:r>
          </a:p>
          <a:p>
            <a:pPr algn="l"/>
            <a:r>
              <a:rPr lang="en-US" sz="1800" b="0" i="0" u="none" strike="noStrike" baseline="0" dirty="0">
                <a:latin typeface="CMR12"/>
              </a:rPr>
              <a:t>size of the MOT and </a:t>
            </a:r>
            <a:r>
              <a:rPr lang="en-US" sz="1800" b="0" i="0" u="none" strike="noStrike" baseline="0" dirty="0">
                <a:latin typeface="CMMI12"/>
              </a:rPr>
              <a:t>d </a:t>
            </a:r>
            <a:r>
              <a:rPr lang="en-US" sz="1800" b="0" i="0" u="none" strike="noStrike" baseline="0" dirty="0">
                <a:latin typeface="CMR12"/>
              </a:rPr>
              <a:t>is the distance between the MOT and camera lens –MSc thesis</a:t>
            </a:r>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30</a:t>
            </a:fld>
            <a:endParaRPr lang="en-CA"/>
          </a:p>
        </p:txBody>
      </p:sp>
    </p:spTree>
    <p:extLst>
      <p:ext uri="{BB962C8B-B14F-4D97-AF65-F5344CB8AC3E}">
        <p14:creationId xmlns:p14="http://schemas.microsoft.com/office/powerpoint/2010/main" val="332113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Avg intensity in ROI after blocking 2D MOT			</a:t>
                </a:r>
                <a:r>
                  <a:rPr lang="en-US" dirty="0" err="1"/>
                  <a:t>Loadtime</a:t>
                </a:r>
                <a:r>
                  <a:rPr lang="en-US" dirty="0"/>
                  <a:t>: 5-8seconds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latin typeface="Arial" panose="020B0604020202020204" pitchFamily="34" charset="0"/>
                  </a:rPr>
                  <a:t>Lifetime: </a:t>
                </a:r>
                <a:r>
                  <a:rPr lang="en-US" sz="1200" b="0" i="0" u="none" strike="noStrike" baseline="0" dirty="0">
                    <a:solidFill>
                      <a:srgbClr val="000000"/>
                    </a:solidFill>
                    <a:latin typeface="Arial" panose="020B0604020202020204" pitchFamily="34" charset="0"/>
                  </a:rPr>
                  <a:t>just fit to the ‘tail’ of the decay that we observe (see the half-life graphs) because the decay that is observed at the very beginning isn’t exponential . </a:t>
                </a:r>
                <a:r>
                  <a:rPr lang="en-US" dirty="0"/>
                  <a:t>(stronger MOT beams </a:t>
                </a:r>
                <a:r>
                  <a:rPr lang="en-US" dirty="0">
                    <a:sym typeface="Wingdings" panose="05000000000000000000" pitchFamily="2" charset="2"/>
                  </a:rPr>
                  <a:t> better trapping</a:t>
                </a:r>
                <a:r>
                  <a:rPr lang="en-US" dirty="0"/>
                  <a:t>)</a:t>
                </a:r>
                <a:r>
                  <a:rPr lang="en-US" sz="1200" b="0" i="0" u="none" strike="noStrike" baseline="0" dirty="0">
                    <a:solidFill>
                      <a:srgbClr val="000000"/>
                    </a:solidFill>
                    <a:latin typeface="Arial" panose="020B0604020202020204" pitchFamily="34" charset="0"/>
                  </a:rPr>
                  <a:t> Schreck: </a:t>
                </a:r>
                <a:r>
                  <a:rPr lang="en-US" sz="1200" b="0" i="0" u="none" strike="noStrike" baseline="0" dirty="0">
                    <a:latin typeface="CIDFont+F1"/>
                  </a:rPr>
                  <a:t>The MOT lifetime is limited by</a:t>
                </a:r>
              </a:p>
              <a:p>
                <a:pPr algn="l"/>
                <a:r>
                  <a:rPr lang="en-US" sz="1200" b="0" i="0" u="none" strike="noStrike" baseline="0" dirty="0">
                    <a:latin typeface="CIDFont+F1"/>
                  </a:rPr>
                  <a:t>• collisions of MOT atoms with the room temperature background gas</a:t>
                </a:r>
              </a:p>
              <a:p>
                <a:pPr algn="l"/>
                <a:r>
                  <a:rPr lang="en-CA" sz="1200" b="0" i="0" u="none" strike="noStrike" baseline="0" dirty="0">
                    <a:latin typeface="CIDFont+F1"/>
                  </a:rPr>
                  <a:t>• light-assisted collisions: loss of atoms by mcl production through photo-association</a:t>
                </a:r>
                <a:endParaRPr lang="en-US" sz="1200" b="0" i="0" u="none" strike="noStrike" baseline="0" dirty="0">
                  <a:solidFill>
                    <a:srgbClr val="000000"/>
                  </a:solidFill>
                  <a:latin typeface="Arial" panose="020B0604020202020204" pitchFamily="34" charset="0"/>
                </a:endParaRPr>
              </a:p>
              <a:p>
                <a:endParaRPr lang="en-US" sz="1200" b="0" i="0" u="none" strike="noStrike" baseline="0" dirty="0">
                  <a:solidFill>
                    <a:srgbClr val="000000"/>
                  </a:solidFill>
                  <a:latin typeface="Arial" panose="020B0604020202020204" pitchFamily="34" charset="0"/>
                </a:endParaRPr>
              </a:p>
              <a:p>
                <a:r>
                  <a:rPr lang="en-US" sz="1200" b="1"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of a MOT =/= </a:t>
                </a:r>
                <a:r>
                  <a:rPr lang="en-US" sz="1200" b="0"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WHY? </a:t>
                </a:r>
                <a:r>
                  <a:rPr lang="en-US" sz="1200" b="0"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(e.g. 1-8 sec) tells about geometry of the vacuum system i.e. atomic flux; lifetime (~15-30 sec) about intensity in 6 MOT beams, detuning of MOT beams</a:t>
                </a:r>
              </a:p>
              <a:p>
                <a:endParaRPr lang="en-US" sz="1200" b="0" i="0" u="none" strike="noStrike" baseline="0" dirty="0">
                  <a:solidFill>
                    <a:srgbClr val="000000"/>
                  </a:solidFill>
                  <a:latin typeface="Arial" panose="020B0604020202020204" pitchFamily="34" charset="0"/>
                </a:endParaRPr>
              </a:p>
              <a:p>
                <a:r>
                  <a:rPr lang="en-US" sz="1200" b="0" i="0" u="none" strike="noStrike" baseline="0" dirty="0" err="1">
                    <a:solidFill>
                      <a:srgbClr val="000000"/>
                    </a:solidFill>
                    <a:latin typeface="Arial" panose="020B0604020202020204" pitchFamily="34" charset="0"/>
                  </a:rPr>
                  <a:t>dN</a:t>
                </a:r>
                <a:r>
                  <a:rPr lang="en-US" sz="1200" b="0" i="0" u="none" strike="noStrike" baseline="0" dirty="0">
                    <a:solidFill>
                      <a:srgbClr val="000000"/>
                    </a:solidFill>
                    <a:latin typeface="Arial" panose="020B0604020202020204" pitchFamily="34" charset="0"/>
                  </a:rPr>
                  <a:t>/dt =~ N </a:t>
                </a:r>
                <a:r>
                  <a:rPr lang="en-US" sz="1200" b="0" i="0" u="none" strike="noStrike" baseline="0" dirty="0">
                    <a:solidFill>
                      <a:srgbClr val="000000"/>
                    </a:solidFill>
                    <a:latin typeface="Arial" panose="020B0604020202020204" pitchFamily="34" charset="0"/>
                    <a:sym typeface="Wingdings" panose="05000000000000000000" pitchFamily="2" charset="2"/>
                  </a:rPr>
                  <a:t> exponential decay Ref: my </a:t>
                </a:r>
                <a:r>
                  <a:rPr lang="en-US" sz="1200" b="0" i="0" u="none" strike="noStrike" baseline="0" dirty="0" err="1">
                    <a:solidFill>
                      <a:srgbClr val="000000"/>
                    </a:solidFill>
                    <a:latin typeface="Arial" panose="020B0604020202020204" pitchFamily="34" charset="0"/>
                    <a:sym typeface="Wingdings" panose="05000000000000000000" pitchFamily="2" charset="2"/>
                  </a:rPr>
                  <a:t>msc</a:t>
                </a:r>
                <a:r>
                  <a:rPr lang="en-US" sz="1200" b="0" i="0" u="none" strike="noStrike" baseline="0" dirty="0">
                    <a:solidFill>
                      <a:srgbClr val="000000"/>
                    </a:solidFill>
                    <a:latin typeface="Arial" panose="020B0604020202020204" pitchFamily="34" charset="0"/>
                    <a:sym typeface="Wingdings" panose="05000000000000000000" pitchFamily="2" charset="2"/>
                  </a:rPr>
                  <a:t> thesis</a:t>
                </a:r>
              </a:p>
              <a:p>
                <a:endParaRPr lang="en-US" sz="1200" b="0" i="0" u="none" strike="noStrike" baseline="0" dirty="0">
                  <a:solidFill>
                    <a:srgbClr val="000000"/>
                  </a:solidFill>
                  <a:latin typeface="Arial" panose="020B0604020202020204" pitchFamily="34" charset="0"/>
                  <a:sym typeface="Wingdings" panose="05000000000000000000" pitchFamily="2" charset="2"/>
                </a:endParaRPr>
              </a:p>
              <a:p>
                <a:r>
                  <a:rPr lang="en-CA" dirty="0"/>
                  <a:t>Estimate the </a:t>
                </a:r>
                <a:r>
                  <a:rPr lang="en-CA" b="1" dirty="0"/>
                  <a:t>loading rate </a:t>
                </a:r>
                <a14:m>
                  <m:oMath xmlns:m="http://schemas.openxmlformats.org/officeDocument/2006/math">
                    <m:r>
                      <a:rPr lang="en-US" b="1" i="1" smtClean="0">
                        <a:latin typeface="Cambria Math" panose="02040503050406030204" pitchFamily="18" charset="0"/>
                      </a:rPr>
                      <m:t>𝑹</m:t>
                    </m:r>
                  </m:oMath>
                </a14:m>
                <a:r>
                  <a:rPr lang="en-CA" b="1" dirty="0"/>
                  <a:t> </a:t>
                </a:r>
                <a:r>
                  <a:rPr lang="en-CA" dirty="0"/>
                  <a:t>of atoms into the MOT at which atoms with speeds below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oMath>
                </a14:m>
                <a:r>
                  <a:rPr lang="en-CA" dirty="0"/>
                  <a:t> pass through the bounding surface of the MOT (area</a:t>
                </a:r>
                <a14:m>
                  <m:oMath xmlns:m="http://schemas.openxmlformats.org/officeDocument/2006/math">
                    <m:r>
                      <a:rPr lang="en-CA"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oMath>
                </a14:m>
                <a:r>
                  <a:rPr lang="en-CA" dirty="0"/>
                  <a:t>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𝑅</m:t>
                      </m:r>
                      <m:r>
                        <a:rPr lang="en-CA"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m:t>
                              </m:r>
                            </m:sub>
                          </m:sSub>
                        </m:sup>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nary>
                      <m:r>
                        <a:rPr lang="en-CA"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4</m:t>
                          </m:r>
                        </m:sup>
                      </m:sSup>
                    </m:oMath>
                  </m:oMathPara>
                </a14:m>
                <a:endParaRPr lang="en-CA" dirty="0"/>
              </a:p>
              <a:p>
                <a:r>
                  <a:rPr lang="en-CA" dirty="0"/>
                  <a:t>where velocities of atoms in from the high-temperature vapour are nominally distributed according to MB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CA"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𝑣</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𝑣</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𝑇</m:t>
                        </m:r>
                      </m:sup>
                    </m:sSup>
                  </m:oMath>
                </a14:m>
                <a:endParaRPr lang="en-CA" dirty="0"/>
              </a:p>
              <a:p>
                <a:endParaRPr lang="en-CA" dirty="0"/>
              </a:p>
            </p:txBody>
          </p:sp>
        </mc:Choice>
        <mc:Fallback xmlns="">
          <p:sp>
            <p:nvSpPr>
              <p:cNvPr id="3" name="Notes Placeholder 2"/>
              <p:cNvSpPr>
                <a:spLocks noGrp="1"/>
              </p:cNvSpPr>
              <p:nvPr>
                <p:ph type="body" idx="1"/>
              </p:nvPr>
            </p:nvSpPr>
            <p:spPr/>
            <p:txBody>
              <a:bodyPr/>
              <a:lstStyle/>
              <a:p>
                <a:r>
                  <a:rPr lang="en-US" dirty="0"/>
                  <a:t>Avg intensity in ROI after blocking 2D MOT			</a:t>
                </a:r>
                <a:r>
                  <a:rPr lang="en-US" dirty="0" err="1"/>
                  <a:t>Loadtime</a:t>
                </a:r>
                <a:r>
                  <a:rPr lang="en-US" dirty="0"/>
                  <a:t>: 5-8seconds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solidFill>
                      <a:srgbClr val="000000"/>
                    </a:solidFill>
                    <a:latin typeface="Arial" panose="020B0604020202020204" pitchFamily="34" charset="0"/>
                  </a:rPr>
                  <a:t>Lifetime: </a:t>
                </a:r>
                <a:r>
                  <a:rPr lang="en-US" sz="1200" b="0" i="0" u="none" strike="noStrike" baseline="0" dirty="0">
                    <a:solidFill>
                      <a:srgbClr val="000000"/>
                    </a:solidFill>
                    <a:latin typeface="Arial" panose="020B0604020202020204" pitchFamily="34" charset="0"/>
                  </a:rPr>
                  <a:t>just fit to the ‘tail’ of the decay that we observe (see the half-life graphs) because the decay that is observed at the very beginning isn’t exponential . </a:t>
                </a:r>
                <a:r>
                  <a:rPr lang="en-US" dirty="0"/>
                  <a:t>(stronger MOT beams </a:t>
                </a:r>
                <a:r>
                  <a:rPr lang="en-US" dirty="0">
                    <a:sym typeface="Wingdings" panose="05000000000000000000" pitchFamily="2" charset="2"/>
                  </a:rPr>
                  <a:t> better trapping</a:t>
                </a:r>
                <a:r>
                  <a:rPr lang="en-US" dirty="0"/>
                  <a:t>)</a:t>
                </a:r>
                <a:r>
                  <a:rPr lang="en-US" sz="1200" b="0" i="0" u="none" strike="noStrike" baseline="0" dirty="0">
                    <a:solidFill>
                      <a:srgbClr val="000000"/>
                    </a:solidFill>
                    <a:latin typeface="Arial" panose="020B0604020202020204" pitchFamily="34" charset="0"/>
                  </a:rPr>
                  <a:t> Schreck: </a:t>
                </a:r>
                <a:r>
                  <a:rPr lang="en-US" sz="1200" b="0" i="0" u="none" strike="noStrike" baseline="0" dirty="0">
                    <a:latin typeface="CIDFont+F1"/>
                  </a:rPr>
                  <a:t>The MOT lifetime is limited by</a:t>
                </a:r>
              </a:p>
              <a:p>
                <a:pPr algn="l"/>
                <a:r>
                  <a:rPr lang="en-US" sz="1200" b="0" i="0" u="none" strike="noStrike" baseline="0" dirty="0">
                    <a:latin typeface="CIDFont+F1"/>
                  </a:rPr>
                  <a:t>• collisions of MOT atoms with the room temperature background gas</a:t>
                </a:r>
              </a:p>
              <a:p>
                <a:pPr algn="l"/>
                <a:r>
                  <a:rPr lang="en-CA" sz="1200" b="0" i="0" u="none" strike="noStrike" baseline="0" dirty="0">
                    <a:latin typeface="CIDFont+F1"/>
                  </a:rPr>
                  <a:t>• light-assisted collisions: loss of atoms by mcl production through photo-association</a:t>
                </a:r>
                <a:endParaRPr lang="en-US" sz="1200" b="0" i="0" u="none" strike="noStrike" baseline="0" dirty="0">
                  <a:solidFill>
                    <a:srgbClr val="000000"/>
                  </a:solidFill>
                  <a:latin typeface="Arial" panose="020B0604020202020204" pitchFamily="34" charset="0"/>
                </a:endParaRPr>
              </a:p>
              <a:p>
                <a:endParaRPr lang="en-US" sz="1200" b="0" i="0" u="none" strike="noStrike" baseline="0" dirty="0">
                  <a:solidFill>
                    <a:srgbClr val="000000"/>
                  </a:solidFill>
                  <a:latin typeface="Arial" panose="020B0604020202020204" pitchFamily="34" charset="0"/>
                </a:endParaRPr>
              </a:p>
              <a:p>
                <a:r>
                  <a:rPr lang="en-US" sz="1200" b="1"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of a MOT =/= </a:t>
                </a:r>
                <a:r>
                  <a:rPr lang="en-US" sz="1200" b="0"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WHY? </a:t>
                </a:r>
                <a:r>
                  <a:rPr lang="en-US" sz="1200" b="0" i="0" u="none" strike="noStrike" baseline="0" dirty="0" err="1">
                    <a:solidFill>
                      <a:srgbClr val="000000"/>
                    </a:solidFill>
                    <a:latin typeface="Arial" panose="020B0604020202020204" pitchFamily="34" charset="0"/>
                  </a:rPr>
                  <a:t>Loadtime</a:t>
                </a:r>
                <a:r>
                  <a:rPr lang="en-US" sz="1200" b="0" i="0" u="none" strike="noStrike" baseline="0" dirty="0">
                    <a:solidFill>
                      <a:srgbClr val="000000"/>
                    </a:solidFill>
                    <a:latin typeface="Arial" panose="020B0604020202020204" pitchFamily="34" charset="0"/>
                  </a:rPr>
                  <a:t> (e.g. 1-8 sec) tells about geometry of the vacuum system i.e. atomic flux; lifetime (~15-30 sec) about intensity in 6 MOT beams, detuning of MOT beams</a:t>
                </a:r>
              </a:p>
              <a:p>
                <a:endParaRPr lang="en-US" sz="1200" b="0" i="0" u="none" strike="noStrike" baseline="0" dirty="0">
                  <a:solidFill>
                    <a:srgbClr val="000000"/>
                  </a:solidFill>
                  <a:latin typeface="Arial" panose="020B0604020202020204" pitchFamily="34" charset="0"/>
                </a:endParaRPr>
              </a:p>
              <a:p>
                <a:r>
                  <a:rPr lang="en-US" sz="1200" b="0" i="0" u="none" strike="noStrike" baseline="0" dirty="0" err="1">
                    <a:solidFill>
                      <a:srgbClr val="000000"/>
                    </a:solidFill>
                    <a:latin typeface="Arial" panose="020B0604020202020204" pitchFamily="34" charset="0"/>
                  </a:rPr>
                  <a:t>dN</a:t>
                </a:r>
                <a:r>
                  <a:rPr lang="en-US" sz="1200" b="0" i="0" u="none" strike="noStrike" baseline="0" dirty="0">
                    <a:solidFill>
                      <a:srgbClr val="000000"/>
                    </a:solidFill>
                    <a:latin typeface="Arial" panose="020B0604020202020204" pitchFamily="34" charset="0"/>
                  </a:rPr>
                  <a:t>/dt =~ N </a:t>
                </a:r>
                <a:r>
                  <a:rPr lang="en-US" sz="1200" b="0" i="0" u="none" strike="noStrike" baseline="0" dirty="0">
                    <a:solidFill>
                      <a:srgbClr val="000000"/>
                    </a:solidFill>
                    <a:latin typeface="Arial" panose="020B0604020202020204" pitchFamily="34" charset="0"/>
                    <a:sym typeface="Wingdings" panose="05000000000000000000" pitchFamily="2" charset="2"/>
                  </a:rPr>
                  <a:t> exponential decay Ref: my </a:t>
                </a:r>
                <a:r>
                  <a:rPr lang="en-US" sz="1200" b="0" i="0" u="none" strike="noStrike" baseline="0" dirty="0" err="1">
                    <a:solidFill>
                      <a:srgbClr val="000000"/>
                    </a:solidFill>
                    <a:latin typeface="Arial" panose="020B0604020202020204" pitchFamily="34" charset="0"/>
                    <a:sym typeface="Wingdings" panose="05000000000000000000" pitchFamily="2" charset="2"/>
                  </a:rPr>
                  <a:t>msc</a:t>
                </a:r>
                <a:r>
                  <a:rPr lang="en-US" sz="1200" b="0" i="0" u="none" strike="noStrike" baseline="0" dirty="0">
                    <a:solidFill>
                      <a:srgbClr val="000000"/>
                    </a:solidFill>
                    <a:latin typeface="Arial" panose="020B0604020202020204" pitchFamily="34" charset="0"/>
                    <a:sym typeface="Wingdings" panose="05000000000000000000" pitchFamily="2" charset="2"/>
                  </a:rPr>
                  <a:t> thesis</a:t>
                </a:r>
              </a:p>
              <a:p>
                <a:endParaRPr lang="en-US" sz="1200" b="0" i="0" u="none" strike="noStrike" baseline="0" dirty="0">
                  <a:solidFill>
                    <a:srgbClr val="000000"/>
                  </a:solidFill>
                  <a:latin typeface="Arial" panose="020B0604020202020204" pitchFamily="34" charset="0"/>
                  <a:sym typeface="Wingdings" panose="05000000000000000000" pitchFamily="2" charset="2"/>
                </a:endParaRPr>
              </a:p>
              <a:p>
                <a:r>
                  <a:rPr lang="en-CA" dirty="0"/>
                  <a:t>Estimate the </a:t>
                </a:r>
                <a:r>
                  <a:rPr lang="en-CA" b="1" dirty="0"/>
                  <a:t>loading rate </a:t>
                </a:r>
                <a:r>
                  <a:rPr lang="en-US" b="1" i="0">
                    <a:latin typeface="Cambria Math" panose="02040503050406030204" pitchFamily="18" charset="0"/>
                  </a:rPr>
                  <a:t>𝑹</a:t>
                </a:r>
                <a:r>
                  <a:rPr lang="en-CA" b="1" dirty="0"/>
                  <a:t> </a:t>
                </a:r>
                <a:r>
                  <a:rPr lang="en-CA" dirty="0"/>
                  <a:t>of atoms into the MOT at which atoms with speeds below </a:t>
                </a:r>
                <a:r>
                  <a:rPr lang="en-US" b="0" i="0">
                    <a:latin typeface="Cambria Math" panose="02040503050406030204" pitchFamily="18" charset="0"/>
                  </a:rPr>
                  <a:t>𝑣_𝑐</a:t>
                </a:r>
                <a:r>
                  <a:rPr lang="en-CA" dirty="0"/>
                  <a:t> pass through the bounding surface of the MOT (area</a:t>
                </a:r>
                <a:r>
                  <a:rPr lang="en-CA"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𝐷^2  </a:t>
                </a:r>
                <a:r>
                  <a:rPr lang="en-CA" dirty="0"/>
                  <a:t> )</a:t>
                </a:r>
              </a:p>
              <a:p>
                <a:r>
                  <a:rPr lang="en-US" b="0" i="0" dirty="0">
                    <a:latin typeface="Cambria Math" panose="02040503050406030204" pitchFamily="18" charset="0"/>
                  </a:rPr>
                  <a:t>𝑅</a:t>
                </a:r>
                <a:r>
                  <a:rPr lang="en-CA"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𝐷^2  ∫_0^(𝑣_𝑐)▒〖𝑣 𝑃(𝑣) 〗</a:t>
                </a:r>
                <a:r>
                  <a:rPr lang="en-CA"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𝐷^4</a:t>
                </a:r>
                <a:endParaRPr lang="en-CA" dirty="0"/>
              </a:p>
              <a:p>
                <a:r>
                  <a:rPr lang="en-CA" dirty="0"/>
                  <a:t>where velocities of atoms in from the high-temperature vapour are nominally distributed according to MB </a:t>
                </a:r>
                <a:r>
                  <a:rPr lang="en-US" b="0" i="0">
                    <a:latin typeface="Cambria Math" panose="02040503050406030204" pitchFamily="18" charset="0"/>
                  </a:rPr>
                  <a:t>𝑃(𝑣)</a:t>
                </a:r>
                <a:r>
                  <a:rPr lang="en-CA"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𝑣^2 𝑒^(−𝑚𝑣^2/𝑘_𝐵 𝑇)</a:t>
                </a:r>
                <a:endParaRPr lang="en-CA" dirty="0"/>
              </a:p>
              <a:p>
                <a:endParaRPr lang="en-CA" dirty="0"/>
              </a:p>
            </p:txBody>
          </p:sp>
        </mc:Fallback>
      </mc:AlternateContent>
      <p:sp>
        <p:nvSpPr>
          <p:cNvPr id="4" name="Slide Number Placeholder 3"/>
          <p:cNvSpPr>
            <a:spLocks noGrp="1"/>
          </p:cNvSpPr>
          <p:nvPr>
            <p:ph type="sldNum" sz="quarter" idx="5"/>
          </p:nvPr>
        </p:nvSpPr>
        <p:spPr/>
        <p:txBody>
          <a:bodyPr/>
          <a:lstStyle/>
          <a:p>
            <a:fld id="{1B8AC1C6-D43C-451F-9398-61AE38ABE427}" type="slidenum">
              <a:rPr lang="en-CA" smtClean="0"/>
              <a:t>31</a:t>
            </a:fld>
            <a:endParaRPr lang="en-CA"/>
          </a:p>
        </p:txBody>
      </p:sp>
    </p:spTree>
    <p:extLst>
      <p:ext uri="{BB962C8B-B14F-4D97-AF65-F5344CB8AC3E}">
        <p14:creationId xmlns:p14="http://schemas.microsoft.com/office/powerpoint/2010/main" val="399632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Turn off all the D2 beams, then the magnetic field </a:t>
            </a:r>
            <a:r>
              <a:rPr lang="en-CA" dirty="0">
                <a:sym typeface="Wingdings" panose="05000000000000000000" pitchFamily="2" charset="2"/>
              </a:rPr>
              <a:t> atoms ballistically expand within a few </a:t>
            </a:r>
            <a:r>
              <a:rPr lang="en-CA" dirty="0" err="1">
                <a:sym typeface="Wingdings" panose="05000000000000000000" pitchFamily="2" charset="2"/>
              </a:rPr>
              <a:t>ms</a:t>
            </a:r>
            <a:endParaRPr lang="en-CA" dirty="0">
              <a:sym typeface="Wingdings" panose="05000000000000000000" pitchFamily="2" charset="2"/>
            </a:endParaRPr>
          </a:p>
          <a:p>
            <a:pPr algn="l"/>
            <a:r>
              <a:rPr lang="en-CA" sz="1800" b="0" i="0" u="none" strike="noStrike" baseline="0" dirty="0">
                <a:latin typeface="CMR12"/>
              </a:rPr>
              <a:t>Then, the expanded </a:t>
            </a:r>
            <a:r>
              <a:rPr lang="en-US" sz="1800" b="0" i="0" u="none" strike="noStrike" baseline="0" dirty="0">
                <a:latin typeface="CMR12"/>
              </a:rPr>
              <a:t>cloud is imaged by shinning </a:t>
            </a:r>
            <a:r>
              <a:rPr lang="en-US" sz="1800" b="1" i="0" u="none" strike="noStrike" baseline="0" dirty="0">
                <a:latin typeface="CMR12"/>
              </a:rPr>
              <a:t>resonant light beam</a:t>
            </a:r>
            <a:r>
              <a:rPr lang="en-US" sz="1800" b="0" i="0" u="none" strike="noStrike" baseline="0" dirty="0">
                <a:latin typeface="CMR12"/>
              </a:rPr>
              <a:t>, that is the 3D trap and repump DP AOM </a:t>
            </a:r>
            <a:r>
              <a:rPr lang="en-CA" sz="1800" b="0" i="0" u="none" strike="noStrike" baseline="0" dirty="0">
                <a:latin typeface="CMR12"/>
              </a:rPr>
              <a:t>is zero-detuned. </a:t>
            </a:r>
          </a:p>
          <a:p>
            <a:pPr algn="l"/>
            <a:endParaRPr lang="en-CA" sz="1800" b="1" i="0" u="none" strike="noStrike" baseline="0" dirty="0">
              <a:latin typeface="CMR12"/>
            </a:endParaRPr>
          </a:p>
          <a:p>
            <a:pPr algn="l"/>
            <a:r>
              <a:rPr lang="en-CA" sz="1800" b="1" i="0" u="none" strike="noStrike" baseline="0" dirty="0">
                <a:latin typeface="CMR12"/>
              </a:rPr>
              <a:t>Technique description</a:t>
            </a:r>
            <a:r>
              <a:rPr lang="en-CA" sz="1800" b="0" i="0" u="none" strike="noStrike" baseline="0" dirty="0">
                <a:latin typeface="CMR12"/>
              </a:rPr>
              <a:t>: </a:t>
            </a:r>
            <a:r>
              <a:rPr lang="en-US" sz="1800" b="0" i="0" u="none" strike="noStrike" baseline="0" dirty="0">
                <a:latin typeface="CMR12"/>
              </a:rPr>
              <a:t>turning o the forces trapping the atomic cloud and measuring the</a:t>
            </a:r>
          </a:p>
          <a:p>
            <a:pPr algn="l"/>
            <a:r>
              <a:rPr lang="en-US" sz="1800" b="0" i="0" u="none" strike="noStrike" baseline="0" dirty="0">
                <a:latin typeface="CMR12"/>
              </a:rPr>
              <a:t>atomic motion in free </a:t>
            </a:r>
            <a:r>
              <a:rPr lang="en-US" sz="1800" b="0" i="0" u="none" strike="noStrike" baseline="0">
                <a:latin typeface="CMR12"/>
              </a:rPr>
              <a:t>expansion suddenly</a:t>
            </a:r>
            <a:endParaRPr lang="en-CA" sz="1800" b="0" i="0" u="none" strike="noStrike" baseline="0" dirty="0">
              <a:latin typeface="CMR12"/>
            </a:endParaRPr>
          </a:p>
        </p:txBody>
      </p:sp>
      <p:sp>
        <p:nvSpPr>
          <p:cNvPr id="4" name="Slide Number Placeholder 3"/>
          <p:cNvSpPr>
            <a:spLocks noGrp="1"/>
          </p:cNvSpPr>
          <p:nvPr>
            <p:ph type="sldNum" sz="quarter" idx="5"/>
          </p:nvPr>
        </p:nvSpPr>
        <p:spPr/>
        <p:txBody>
          <a:bodyPr/>
          <a:lstStyle/>
          <a:p>
            <a:fld id="{1B8AC1C6-D43C-451F-9398-61AE38ABE427}" type="slidenum">
              <a:rPr lang="en-CA" smtClean="0"/>
              <a:t>32</a:t>
            </a:fld>
            <a:endParaRPr lang="en-CA"/>
          </a:p>
        </p:txBody>
      </p:sp>
    </p:spTree>
    <p:extLst>
      <p:ext uri="{BB962C8B-B14F-4D97-AF65-F5344CB8AC3E}">
        <p14:creationId xmlns:p14="http://schemas.microsoft.com/office/powerpoint/2010/main" val="3874196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33</a:t>
            </a:fld>
            <a:endParaRPr lang="en-CA"/>
          </a:p>
        </p:txBody>
      </p:sp>
    </p:spTree>
    <p:extLst>
      <p:ext uri="{BB962C8B-B14F-4D97-AF65-F5344CB8AC3E}">
        <p14:creationId xmlns:p14="http://schemas.microsoft.com/office/powerpoint/2010/main" val="164109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Limitations of MOT: temperature, density  [size V</a:t>
            </a:r>
            <a:r>
              <a:rPr lang="en-US" dirty="0">
                <a:sym typeface="Wingdings" panose="05000000000000000000" pitchFamily="2" charset="2"/>
              </a:rPr>
              <a:t> N=</a:t>
            </a:r>
            <a:r>
              <a:rPr lang="el-GR" dirty="0">
                <a:sym typeface="Wingdings" panose="05000000000000000000" pitchFamily="2" charset="2"/>
              </a:rPr>
              <a:t>ρ</a:t>
            </a:r>
            <a:r>
              <a:rPr lang="en-US" dirty="0">
                <a:sym typeface="Wingdings" panose="05000000000000000000" pitchFamily="2" charset="2"/>
              </a:rPr>
              <a:t>V, N determined by temp/</a:t>
            </a:r>
            <a:r>
              <a:rPr lang="en-US" dirty="0" err="1">
                <a:sym typeface="Wingdings" panose="05000000000000000000" pitchFamily="2" charset="2"/>
              </a:rPr>
              <a:t>v_capture</a:t>
            </a:r>
            <a:r>
              <a:rPr lang="en-US" dirty="0"/>
              <a:t>]</a:t>
            </a:r>
          </a:p>
          <a:p>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4</a:t>
            </a:fld>
            <a:endParaRPr lang="en-CA"/>
          </a:p>
        </p:txBody>
      </p:sp>
    </p:spTree>
    <p:extLst>
      <p:ext uri="{BB962C8B-B14F-4D97-AF65-F5344CB8AC3E}">
        <p14:creationId xmlns:p14="http://schemas.microsoft.com/office/powerpoint/2010/main" val="130621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magneto: changing Doppler shift </a:t>
            </a:r>
            <a:r>
              <a:rPr lang="en-US" b="1" dirty="0"/>
              <a:t>is compensated by a spatially varying magnetic field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CA3027-69CA-470C-9785-5DFC84FCB073}" type="slidenum">
              <a:rPr lang="en-CA" smtClean="0"/>
              <a:t>5</a:t>
            </a:fld>
            <a:endParaRPr lang="en-CA"/>
          </a:p>
        </p:txBody>
      </p:sp>
    </p:spTree>
    <p:extLst>
      <p:ext uri="{BB962C8B-B14F-4D97-AF65-F5344CB8AC3E}">
        <p14:creationId xmlns:p14="http://schemas.microsoft.com/office/powerpoint/2010/main" val="206333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sz="1200" b="0" i="0" u="none" strike="noStrike" baseline="0" dirty="0">
                    <a:latin typeface="CMR12"/>
                  </a:rPr>
                  <a:t>At room temperature, atoms are roughly travelling at 440 m/s (from Equipartition </a:t>
                </a:r>
                <a:r>
                  <a:rPr lang="en-CA" sz="1200" b="0" i="0" u="none" strike="noStrike" baseline="0" dirty="0">
                    <a:latin typeface="CMR12"/>
                  </a:rPr>
                  <a:t>theorem),</a:t>
                </a:r>
              </a:p>
              <a:p>
                <a:pPr algn="l"/>
                <a:r>
                  <a:rPr lang="en-CA" sz="1200" b="0" i="0" u="none" strike="noStrike" baseline="0" dirty="0">
                    <a:latin typeface="CMR12"/>
                  </a:rPr>
                  <a:t>A thermal atom possesses </a:t>
                </a:r>
                <a:r>
                  <a:rPr lang="en-US" sz="1200" b="0" i="0" u="none" strike="noStrike" baseline="0" dirty="0">
                    <a:latin typeface="CMR12"/>
                  </a:rPr>
                  <a:t>momentum that is thousands of orders of magnitude larger than that of a photon (</a:t>
                </a:r>
                <a:r>
                  <a:rPr lang="en-US" sz="1200" b="0" i="0" u="none" strike="noStrike" baseline="0" dirty="0">
                    <a:latin typeface="CMMI12"/>
                  </a:rPr>
                  <a:t>p </a:t>
                </a:r>
                <a:r>
                  <a:rPr lang="en-US" sz="1200" b="0" i="0" u="none" strike="noStrike" baseline="0" dirty="0">
                    <a:latin typeface="CMR12"/>
                  </a:rPr>
                  <a:t>= </a:t>
                </a:r>
                <a:r>
                  <a:rPr lang="en-US" sz="1200" b="0" i="0" u="none" strike="noStrike" baseline="0" dirty="0">
                    <a:latin typeface="CMMI12"/>
                  </a:rPr>
                  <a:t>h/λ</a:t>
                </a:r>
                <a:r>
                  <a:rPr lang="en-US" sz="1200" b="0" i="0" u="none" strike="noStrike" baseline="0" dirty="0">
                    <a:latin typeface="CMR12"/>
                  </a:rPr>
                  <a:t>). Thus, cooling involves a multitude of absorption-emission cycles, in each of which the atom looses a unit of angular </a:t>
                </a:r>
                <a:r>
                  <a:rPr lang="en-US" sz="1200" b="0" i="0" u="none" strike="noStrike" baseline="0" dirty="0" err="1">
                    <a:latin typeface="MSBM10"/>
                  </a:rPr>
                  <a:t>ℏ</a:t>
                </a:r>
                <a:r>
                  <a:rPr lang="en-US" sz="1200" b="0" i="0" u="none" strike="noStrike" baseline="0" dirty="0" err="1">
                    <a:latin typeface="CMMI12"/>
                  </a:rPr>
                  <a:t>k</a:t>
                </a:r>
                <a:r>
                  <a:rPr lang="en-US" sz="1200" b="0" i="0" u="none" strike="noStrike" baseline="0" dirty="0">
                    <a:latin typeface="CMR12"/>
                  </a:rPr>
                  <a:t>.</a:t>
                </a:r>
              </a:p>
              <a:p>
                <a:pPr algn="l"/>
                <a:r>
                  <a:rPr lang="en-US" sz="1200" b="0" i="0" dirty="0">
                    <a:solidFill>
                      <a:srgbClr val="E8E8E8"/>
                    </a:solidFill>
                    <a:effectLst/>
                    <a:highlight>
                      <a:srgbClr val="1F1F1F"/>
                    </a:highlight>
                    <a:latin typeface="Google Sans"/>
                  </a:rPr>
                  <a:t>or an atom irradiated with resonant light, this recoil velocity is typically </a:t>
                </a:r>
                <a:r>
                  <a:rPr lang="en-US" sz="1200" b="0" i="0" dirty="0">
                    <a:solidFill>
                      <a:srgbClr val="E2EEFF"/>
                    </a:solidFill>
                    <a:effectLst/>
                    <a:highlight>
                      <a:srgbClr val="3A3F50"/>
                    </a:highlight>
                    <a:latin typeface="Google Sans"/>
                  </a:rPr>
                  <a:t>between 0.3 cm/s and 10 cm/s</a:t>
                </a:r>
                <a:r>
                  <a:rPr lang="en-US" sz="1200" b="0" i="0" dirty="0">
                    <a:solidFill>
                      <a:srgbClr val="E8E8E8"/>
                    </a:solidFill>
                    <a:effectLst/>
                    <a:highlight>
                      <a:srgbClr val="1F1F1F"/>
                    </a:highlight>
                    <a:latin typeface="Google Sans"/>
                  </a:rPr>
                  <a:t>. For D2 transition in 87-Rb its 3.48m/s. the </a:t>
                </a:r>
                <a:r>
                  <a:rPr lang="en-US" sz="1200" b="1" i="0" dirty="0">
                    <a:solidFill>
                      <a:srgbClr val="E8E8E8"/>
                    </a:solidFill>
                    <a:effectLst/>
                    <a:highlight>
                      <a:srgbClr val="1F1F1F"/>
                    </a:highlight>
                    <a:latin typeface="Google Sans"/>
                  </a:rPr>
                  <a:t>scattering rate of photons </a:t>
                </a:r>
                <a:r>
                  <a:rPr lang="en-US" sz="1200" b="0" i="0" dirty="0">
                    <a:solidFill>
                      <a:srgbClr val="E8E8E8"/>
                    </a:solidFill>
                    <a:effectLst/>
                    <a:highlight>
                      <a:srgbClr val="1F1F1F"/>
                    </a:highlight>
                    <a:latin typeface="Google Sans"/>
                  </a:rPr>
                  <a:t>is close to natural linewidth </a:t>
                </a:r>
                <a:r>
                  <a:rPr lang="el-GR" sz="1200" b="0" i="0" dirty="0">
                    <a:solidFill>
                      <a:srgbClr val="E8E8E8"/>
                    </a:solidFill>
                    <a:effectLst/>
                    <a:highlight>
                      <a:srgbClr val="1F1F1F"/>
                    </a:highlight>
                    <a:latin typeface="Google Sans"/>
                  </a:rPr>
                  <a:t>Γ</a:t>
                </a:r>
                <a:r>
                  <a:rPr lang="en-US" sz="1200" b="0" i="0" dirty="0">
                    <a:solidFill>
                      <a:srgbClr val="E8E8E8"/>
                    </a:solidFill>
                    <a:effectLst/>
                    <a:highlight>
                      <a:srgbClr val="1F1F1F"/>
                    </a:highlight>
                    <a:latin typeface="Google Sans"/>
                  </a:rPr>
                  <a:t> for near resonant light.  The deceleration due to resonant is </a:t>
                </a:r>
                <a:r>
                  <a:rPr lang="el-GR" sz="1200" b="0" i="0" dirty="0">
                    <a:solidFill>
                      <a:srgbClr val="E8E8E8"/>
                    </a:solidFill>
                    <a:effectLst/>
                    <a:highlight>
                      <a:srgbClr val="1F1F1F"/>
                    </a:highlight>
                    <a:latin typeface="Google Sans"/>
                  </a:rPr>
                  <a:t>Γ</a:t>
                </a:r>
                <a:r>
                  <a:rPr lang="en-US" sz="1200" b="0" i="0" dirty="0">
                    <a:solidFill>
                      <a:srgbClr val="E8E8E8"/>
                    </a:solidFill>
                    <a:effectLst/>
                    <a:highlight>
                      <a:srgbClr val="1F1F1F"/>
                    </a:highlight>
                    <a:latin typeface="Google Sans"/>
                  </a:rPr>
                  <a:t>*</a:t>
                </a:r>
                <a:r>
                  <a:rPr lang="en-US" sz="1200" b="0" i="0" dirty="0" err="1">
                    <a:solidFill>
                      <a:srgbClr val="E8E8E8"/>
                    </a:solidFill>
                    <a:effectLst/>
                    <a:highlight>
                      <a:srgbClr val="1F1F1F"/>
                    </a:highlight>
                    <a:latin typeface="Google Sans"/>
                  </a:rPr>
                  <a:t>v_rec</a:t>
                </a:r>
                <a:r>
                  <a:rPr lang="en-US" sz="1200" b="0" i="0" dirty="0">
                    <a:solidFill>
                      <a:srgbClr val="E8E8E8"/>
                    </a:solidFill>
                    <a:effectLst/>
                    <a:highlight>
                      <a:srgbClr val="1F1F1F"/>
                    </a:highlight>
                    <a:latin typeface="Google Sans"/>
                  </a:rPr>
                  <a:t> </a:t>
                </a:r>
                <a14:m>
                  <m:oMath xmlns:m="http://schemas.openxmlformats.org/officeDocument/2006/math">
                    <m:r>
                      <a:rPr lang="en-US" sz="1200" b="0" i="1" smtClean="0">
                        <a:solidFill>
                          <a:srgbClr val="E8E8E8"/>
                        </a:solidFill>
                        <a:effectLst/>
                        <a:highlight>
                          <a:srgbClr val="1F1F1F"/>
                        </a:highlight>
                        <a:latin typeface="Cambria Math" panose="02040503050406030204" pitchFamily="18" charset="0"/>
                        <a:ea typeface="Cambria Math" panose="02040503050406030204" pitchFamily="18" charset="0"/>
                      </a:rPr>
                      <m:t>≈</m:t>
                    </m:r>
                  </m:oMath>
                </a14:m>
                <a:r>
                  <a:rPr lang="en-US" sz="1200" b="0" i="0" dirty="0">
                    <a:solidFill>
                      <a:srgbClr val="E8E8E8"/>
                    </a:solidFill>
                    <a:effectLst/>
                    <a:highlight>
                      <a:srgbClr val="1F1F1F"/>
                    </a:highlight>
                    <a:latin typeface="Google Sans"/>
                  </a:rPr>
                  <a:t> </a:t>
                </a:r>
                <a:r>
                  <a:rPr lang="en-US" sz="1200" b="0" i="0" baseline="0" dirty="0">
                    <a:solidFill>
                      <a:srgbClr val="E8E8E8"/>
                    </a:solidFill>
                    <a:effectLst/>
                    <a:highlight>
                      <a:srgbClr val="1F1F1F"/>
                    </a:highlight>
                    <a:latin typeface="Google Sans"/>
                  </a:rPr>
                  <a:t> 10</a:t>
                </a:r>
                <a:r>
                  <a:rPr lang="en-US" sz="1200" b="0" i="0" baseline="30000" dirty="0">
                    <a:solidFill>
                      <a:srgbClr val="E8E8E8"/>
                    </a:solidFill>
                    <a:effectLst/>
                    <a:highlight>
                      <a:srgbClr val="1F1F1F"/>
                    </a:highlight>
                    <a:latin typeface="Google Sans"/>
                  </a:rPr>
                  <a:t>7</a:t>
                </a:r>
                <a:r>
                  <a:rPr lang="en-US" sz="1200" b="0" i="0" baseline="0" dirty="0">
                    <a:solidFill>
                      <a:srgbClr val="E8E8E8"/>
                    </a:solidFill>
                    <a:effectLst/>
                    <a:highlight>
                      <a:srgbClr val="1F1F1F"/>
                    </a:highlight>
                    <a:latin typeface="Google Sans"/>
                  </a:rPr>
                  <a:t> m/s</a:t>
                </a:r>
                <a:r>
                  <a:rPr lang="en-US" sz="1200" b="0" i="0" baseline="30000" dirty="0">
                    <a:solidFill>
                      <a:srgbClr val="E8E8E8"/>
                    </a:solidFill>
                    <a:effectLst/>
                    <a:highlight>
                      <a:srgbClr val="1F1F1F"/>
                    </a:highlight>
                    <a:latin typeface="Google Sans"/>
                  </a:rPr>
                  <a:t>2</a:t>
                </a:r>
                <a:r>
                  <a:rPr lang="en-US" sz="1200" b="0" i="0" baseline="0" dirty="0">
                    <a:solidFill>
                      <a:srgbClr val="E8E8E8"/>
                    </a:solidFill>
                    <a:effectLst/>
                    <a:highlight>
                      <a:srgbClr val="1F1F1F"/>
                    </a:highlight>
                    <a:latin typeface="Google Sans"/>
                  </a:rPr>
                  <a:t> </a:t>
                </a:r>
                <a:endParaRPr lang="en-US" sz="1200" b="0" i="0" baseline="30000" dirty="0">
                  <a:solidFill>
                    <a:srgbClr val="E8E8E8"/>
                  </a:solidFill>
                  <a:effectLst/>
                  <a:highlight>
                    <a:srgbClr val="1F1F1F"/>
                  </a:highlight>
                  <a:latin typeface="Google Sans"/>
                </a:endParaRPr>
              </a:p>
              <a:p>
                <a:endParaRPr lang="en-CA" dirty="0"/>
              </a:p>
            </p:txBody>
          </p:sp>
        </mc:Choice>
        <mc:Fallback xmlns="">
          <p:sp>
            <p:nvSpPr>
              <p:cNvPr id="3" name="Notes Placeholder 2"/>
              <p:cNvSpPr>
                <a:spLocks noGrp="1"/>
              </p:cNvSpPr>
              <p:nvPr>
                <p:ph type="body" idx="1"/>
              </p:nvPr>
            </p:nvSpPr>
            <p:spPr/>
            <p:txBody>
              <a:bodyPr/>
              <a:lstStyle/>
              <a:p>
                <a:r>
                  <a:rPr lang="en-US" b="0" i="0" dirty="0">
                    <a:solidFill>
                      <a:srgbClr val="202122"/>
                    </a:solidFill>
                    <a:effectLst/>
                    <a:highlight>
                      <a:srgbClr val="FFFFFF"/>
                    </a:highlight>
                    <a:latin typeface="Arial" panose="020B0604020202020204" pitchFamily="34" charset="0"/>
                  </a:rPr>
                  <a:t>Trapping force: depends on position </a:t>
                </a:r>
                <a:r>
                  <a:rPr lang="en-US" b="1" i="0" dirty="0">
                    <a:solidFill>
                      <a:srgbClr val="202122"/>
                    </a:solidFill>
                    <a:effectLst/>
                    <a:highlight>
                      <a:srgbClr val="FFFFFF"/>
                    </a:highlight>
                    <a:latin typeface="Arial" panose="020B0604020202020204" pitchFamily="34" charset="0"/>
                  </a:rPr>
                  <a:t>relative to the magnetic trap </a:t>
                </a:r>
                <a:r>
                  <a:rPr lang="en-US" b="1" i="0" dirty="0" err="1">
                    <a:solidFill>
                      <a:srgbClr val="202122"/>
                    </a:solidFill>
                    <a:effectLst/>
                    <a:highlight>
                      <a:srgbClr val="FFFFFF"/>
                    </a:highlight>
                    <a:latin typeface="Arial" panose="020B0604020202020204" pitchFamily="34" charset="0"/>
                  </a:rPr>
                  <a:t>centre</a:t>
                </a:r>
                <a:r>
                  <a:rPr lang="en-US" b="1" i="0" dirty="0">
                    <a:solidFill>
                      <a:srgbClr val="202122"/>
                    </a:solidFill>
                    <a:effectLst/>
                    <a:highlight>
                      <a:srgbClr val="FFFFFF"/>
                    </a:highlight>
                    <a:latin typeface="Arial" panose="020B0604020202020204" pitchFamily="34" charset="0"/>
                  </a:rPr>
                  <a:t> </a:t>
                </a:r>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As a note, the </a:t>
                </a:r>
                <a:r>
                  <a:rPr lang="en-US" b="0" i="0" u="none" strike="noStrike" dirty="0">
                    <a:solidFill>
                      <a:srgbClr val="3366CC"/>
                    </a:solidFill>
                    <a:effectLst/>
                    <a:highlight>
                      <a:srgbClr val="FFFFFF"/>
                    </a:highlight>
                    <a:latin typeface="Arial" panose="020B0604020202020204" pitchFamily="34" charset="0"/>
                    <a:hlinkClick r:id="rId4" tooltip="Maxwell's equations"/>
                  </a:rPr>
                  <a:t>Maxwell equation</a:t>
                </a:r>
                <a:r>
                  <a:rPr lang="en-US" b="0" i="0" dirty="0">
                    <a:solidFill>
                      <a:srgbClr val="202122"/>
                    </a:solidFill>
                    <a:effectLst/>
                    <a:highlight>
                      <a:srgbClr val="FFFFFF"/>
                    </a:highlight>
                    <a:latin typeface="Arial" panose="020B0604020202020204" pitchFamily="34" charset="0"/>
                  </a:rPr>
                  <a:t> ∇⋅𝐵=0 implies that the field gradient is twice as strong along the 𝑧-direction than in the 𝑥 and 𝑦-directions, and thus the trapping force along the 𝑧-direction is twice as strong.     Ref: Cora pdf pg. 39</a:t>
                </a:r>
              </a:p>
              <a:p>
                <a:endParaRPr lang="en-US" b="0" i="0" dirty="0">
                  <a:solidFill>
                    <a:srgbClr val="202122"/>
                  </a:solidFill>
                  <a:effectLst/>
                  <a:highlight>
                    <a:srgbClr val="FFFFFF"/>
                  </a:highlight>
                  <a:latin typeface="Arial" panose="020B0604020202020204" pitchFamily="34" charset="0"/>
                </a:endParaRPr>
              </a:p>
              <a:p>
                <a:pPr algn="l"/>
                <a:r>
                  <a:rPr lang="en-US" sz="1200" b="0" i="0" u="none" strike="noStrike" baseline="0" dirty="0">
                    <a:latin typeface="CMR12"/>
                  </a:rPr>
                  <a:t>At room temperature, atoms are roughly travelling at 440 m/s (from Equipartition </a:t>
                </a:r>
                <a:r>
                  <a:rPr lang="en-CA" sz="1200" b="0" i="0" u="none" strike="noStrike" baseline="0" dirty="0">
                    <a:latin typeface="CMR12"/>
                  </a:rPr>
                  <a:t>theorem),</a:t>
                </a:r>
              </a:p>
              <a:p>
                <a:pPr algn="l"/>
                <a:r>
                  <a:rPr lang="en-CA" sz="1200" b="0" i="0" u="none" strike="noStrike" baseline="0" dirty="0">
                    <a:latin typeface="CMR12"/>
                  </a:rPr>
                  <a:t>A thermal atom possesses </a:t>
                </a:r>
                <a:r>
                  <a:rPr lang="en-US" sz="1200" b="0" i="0" u="none" strike="noStrike" baseline="0" dirty="0">
                    <a:latin typeface="CMR12"/>
                  </a:rPr>
                  <a:t>momentum that is thousands of orders of magnitude larger than that of a photon (</a:t>
                </a:r>
                <a:r>
                  <a:rPr lang="en-US" sz="1200" b="0" i="0" u="none" strike="noStrike" baseline="0" dirty="0">
                    <a:latin typeface="CMMI12"/>
                  </a:rPr>
                  <a:t>p </a:t>
                </a:r>
                <a:r>
                  <a:rPr lang="en-US" sz="1200" b="0" i="0" u="none" strike="noStrike" baseline="0" dirty="0">
                    <a:latin typeface="CMR12"/>
                  </a:rPr>
                  <a:t>= </a:t>
                </a:r>
                <a:r>
                  <a:rPr lang="en-US" sz="1200" b="0" i="0" u="none" strike="noStrike" baseline="0" dirty="0">
                    <a:latin typeface="CMMI12"/>
                  </a:rPr>
                  <a:t>h/λ</a:t>
                </a:r>
                <a:r>
                  <a:rPr lang="en-US" sz="1200" b="0" i="0" u="none" strike="noStrike" baseline="0" dirty="0">
                    <a:latin typeface="CMR12"/>
                  </a:rPr>
                  <a:t>). Thus, cooling involves a multitude of absorption-emission cycles, in each of which the atom looses a unit of angular </a:t>
                </a:r>
                <a:r>
                  <a:rPr lang="en-US" sz="1200" b="0" i="0" u="none" strike="noStrike" baseline="0" dirty="0" err="1">
                    <a:latin typeface="MSBM10"/>
                  </a:rPr>
                  <a:t>ℏ</a:t>
                </a:r>
                <a:r>
                  <a:rPr lang="en-US" sz="1200" b="0" i="0" u="none" strike="noStrike" baseline="0" dirty="0" err="1">
                    <a:latin typeface="CMMI12"/>
                  </a:rPr>
                  <a:t>k</a:t>
                </a:r>
                <a:r>
                  <a:rPr lang="en-US" sz="1200" b="0" i="0" u="none" strike="noStrike" baseline="0" dirty="0">
                    <a:latin typeface="CMR12"/>
                  </a:rPr>
                  <a:t>.</a:t>
                </a:r>
              </a:p>
              <a:p>
                <a:pPr algn="l"/>
                <a:endParaRPr lang="en-US" sz="1200" b="0" i="0" dirty="0">
                  <a:solidFill>
                    <a:srgbClr val="E8E8E8"/>
                  </a:solidFill>
                  <a:effectLst/>
                  <a:highlight>
                    <a:srgbClr val="1F1F1F"/>
                  </a:highlight>
                  <a:latin typeface="Google Sans"/>
                </a:endParaRPr>
              </a:p>
              <a:p>
                <a:pPr algn="l"/>
                <a:r>
                  <a:rPr lang="en-US" sz="1200" b="0" i="0" dirty="0">
                    <a:solidFill>
                      <a:srgbClr val="E8E8E8"/>
                    </a:solidFill>
                    <a:effectLst/>
                    <a:highlight>
                      <a:srgbClr val="1F1F1F"/>
                    </a:highlight>
                    <a:latin typeface="Google Sans"/>
                  </a:rPr>
                  <a:t>or an atom irradiated with resonant light, this recoil velocity is typically </a:t>
                </a:r>
                <a:r>
                  <a:rPr lang="en-US" sz="1200" b="0" i="0" dirty="0">
                    <a:solidFill>
                      <a:srgbClr val="E2EEFF"/>
                    </a:solidFill>
                    <a:effectLst/>
                    <a:highlight>
                      <a:srgbClr val="3A3F50"/>
                    </a:highlight>
                    <a:latin typeface="Google Sans"/>
                  </a:rPr>
                  <a:t>between 0.3 cm/s and 10 cm/s</a:t>
                </a:r>
                <a:r>
                  <a:rPr lang="en-US" sz="1200" b="0" i="0" dirty="0">
                    <a:solidFill>
                      <a:srgbClr val="E8E8E8"/>
                    </a:solidFill>
                    <a:effectLst/>
                    <a:highlight>
                      <a:srgbClr val="1F1F1F"/>
                    </a:highlight>
                    <a:latin typeface="Google Sans"/>
                  </a:rPr>
                  <a:t>. For D2 transition in 87-Rb its 3.48m/s. the </a:t>
                </a:r>
                <a:r>
                  <a:rPr lang="en-US" sz="1200" b="1" i="0" dirty="0">
                    <a:solidFill>
                      <a:srgbClr val="E8E8E8"/>
                    </a:solidFill>
                    <a:effectLst/>
                    <a:highlight>
                      <a:srgbClr val="1F1F1F"/>
                    </a:highlight>
                    <a:latin typeface="Google Sans"/>
                  </a:rPr>
                  <a:t>scattering rate of photons </a:t>
                </a:r>
                <a:r>
                  <a:rPr lang="en-US" sz="1200" b="0" i="0" dirty="0">
                    <a:solidFill>
                      <a:srgbClr val="E8E8E8"/>
                    </a:solidFill>
                    <a:effectLst/>
                    <a:highlight>
                      <a:srgbClr val="1F1F1F"/>
                    </a:highlight>
                    <a:latin typeface="Google Sans"/>
                  </a:rPr>
                  <a:t>is close to natural linewidth </a:t>
                </a:r>
                <a:r>
                  <a:rPr lang="el-GR" sz="1200" b="0" i="0" dirty="0">
                    <a:solidFill>
                      <a:srgbClr val="E8E8E8"/>
                    </a:solidFill>
                    <a:effectLst/>
                    <a:highlight>
                      <a:srgbClr val="1F1F1F"/>
                    </a:highlight>
                    <a:latin typeface="Google Sans"/>
                  </a:rPr>
                  <a:t>Γ</a:t>
                </a:r>
                <a:r>
                  <a:rPr lang="en-US" sz="1200" b="0" i="0" dirty="0">
                    <a:solidFill>
                      <a:srgbClr val="E8E8E8"/>
                    </a:solidFill>
                    <a:effectLst/>
                    <a:highlight>
                      <a:srgbClr val="1F1F1F"/>
                    </a:highlight>
                    <a:latin typeface="Google Sans"/>
                  </a:rPr>
                  <a:t> for near resonant light.  The deceleration due to resonant is </a:t>
                </a:r>
                <a:r>
                  <a:rPr lang="el-GR" sz="1200" b="0" i="0" dirty="0">
                    <a:solidFill>
                      <a:srgbClr val="E8E8E8"/>
                    </a:solidFill>
                    <a:effectLst/>
                    <a:highlight>
                      <a:srgbClr val="1F1F1F"/>
                    </a:highlight>
                    <a:latin typeface="Google Sans"/>
                  </a:rPr>
                  <a:t>Γ</a:t>
                </a:r>
                <a:r>
                  <a:rPr lang="en-US" sz="1200" b="0" i="0" dirty="0">
                    <a:solidFill>
                      <a:srgbClr val="E8E8E8"/>
                    </a:solidFill>
                    <a:effectLst/>
                    <a:highlight>
                      <a:srgbClr val="1F1F1F"/>
                    </a:highlight>
                    <a:latin typeface="Google Sans"/>
                  </a:rPr>
                  <a:t>*</a:t>
                </a:r>
                <a:r>
                  <a:rPr lang="en-US" sz="1200" b="0" i="0" dirty="0" err="1">
                    <a:solidFill>
                      <a:srgbClr val="E8E8E8"/>
                    </a:solidFill>
                    <a:effectLst/>
                    <a:highlight>
                      <a:srgbClr val="1F1F1F"/>
                    </a:highlight>
                    <a:latin typeface="Google Sans"/>
                  </a:rPr>
                  <a:t>v_rec</a:t>
                </a:r>
                <a:r>
                  <a:rPr lang="en-US" sz="1200" b="0" i="0" dirty="0">
                    <a:solidFill>
                      <a:srgbClr val="E8E8E8"/>
                    </a:solidFill>
                    <a:effectLst/>
                    <a:highlight>
                      <a:srgbClr val="1F1F1F"/>
                    </a:highlight>
                    <a:latin typeface="Google Sans"/>
                  </a:rPr>
                  <a:t> </a:t>
                </a:r>
                <a:r>
                  <a:rPr lang="en-US" sz="1200" b="0" i="0">
                    <a:solidFill>
                      <a:srgbClr val="E8E8E8"/>
                    </a:solidFill>
                    <a:effectLst/>
                    <a:highlight>
                      <a:srgbClr val="1F1F1F"/>
                    </a:highlight>
                    <a:latin typeface="Cambria Math" panose="02040503050406030204" pitchFamily="18" charset="0"/>
                    <a:ea typeface="Cambria Math" panose="02040503050406030204" pitchFamily="18" charset="0"/>
                  </a:rPr>
                  <a:t>≈</a:t>
                </a:r>
                <a:r>
                  <a:rPr lang="en-US" sz="1200" b="0" i="0" dirty="0">
                    <a:solidFill>
                      <a:srgbClr val="E8E8E8"/>
                    </a:solidFill>
                    <a:effectLst/>
                    <a:highlight>
                      <a:srgbClr val="1F1F1F"/>
                    </a:highlight>
                    <a:latin typeface="Google Sans"/>
                  </a:rPr>
                  <a:t> </a:t>
                </a:r>
                <a:r>
                  <a:rPr lang="en-US" sz="1200" b="0" i="0" baseline="0" dirty="0">
                    <a:solidFill>
                      <a:srgbClr val="E8E8E8"/>
                    </a:solidFill>
                    <a:effectLst/>
                    <a:highlight>
                      <a:srgbClr val="1F1F1F"/>
                    </a:highlight>
                    <a:latin typeface="Google Sans"/>
                  </a:rPr>
                  <a:t> 10</a:t>
                </a:r>
                <a:r>
                  <a:rPr lang="en-US" sz="1200" b="0" i="0" baseline="30000" dirty="0">
                    <a:solidFill>
                      <a:srgbClr val="E8E8E8"/>
                    </a:solidFill>
                    <a:effectLst/>
                    <a:highlight>
                      <a:srgbClr val="1F1F1F"/>
                    </a:highlight>
                    <a:latin typeface="Google Sans"/>
                  </a:rPr>
                  <a:t>7</a:t>
                </a:r>
                <a:r>
                  <a:rPr lang="en-US" sz="1200" b="0" i="0" baseline="0" dirty="0">
                    <a:solidFill>
                      <a:srgbClr val="E8E8E8"/>
                    </a:solidFill>
                    <a:effectLst/>
                    <a:highlight>
                      <a:srgbClr val="1F1F1F"/>
                    </a:highlight>
                    <a:latin typeface="Google Sans"/>
                  </a:rPr>
                  <a:t> m/s</a:t>
                </a:r>
                <a:r>
                  <a:rPr lang="en-US" sz="1200" b="0" i="0" baseline="30000" dirty="0">
                    <a:solidFill>
                      <a:srgbClr val="E8E8E8"/>
                    </a:solidFill>
                    <a:effectLst/>
                    <a:highlight>
                      <a:srgbClr val="1F1F1F"/>
                    </a:highlight>
                    <a:latin typeface="Google Sans"/>
                  </a:rPr>
                  <a:t>2</a:t>
                </a:r>
                <a:r>
                  <a:rPr lang="en-US" sz="1200" b="0" i="0" baseline="0" dirty="0">
                    <a:solidFill>
                      <a:srgbClr val="E8E8E8"/>
                    </a:solidFill>
                    <a:effectLst/>
                    <a:highlight>
                      <a:srgbClr val="1F1F1F"/>
                    </a:highlight>
                    <a:latin typeface="Google Sans"/>
                  </a:rPr>
                  <a:t> </a:t>
                </a:r>
                <a:endParaRPr lang="en-US" sz="1200" b="0" i="0" baseline="30000" dirty="0">
                  <a:solidFill>
                    <a:srgbClr val="E8E8E8"/>
                  </a:solidFill>
                  <a:effectLst/>
                  <a:highlight>
                    <a:srgbClr val="1F1F1F"/>
                  </a:highlight>
                  <a:latin typeface="Google Sans"/>
                </a:endParaRPr>
              </a:p>
              <a:p>
                <a:pPr algn="l"/>
                <a:endParaRPr lang="en-US" sz="1000" b="0" i="0" u="none" strike="noStrike" baseline="0" dirty="0">
                  <a:latin typeface="CMR12"/>
                </a:endParaRPr>
              </a:p>
              <a:p>
                <a:pPr algn="l"/>
                <a:endParaRPr lang="en-US" dirty="0"/>
              </a:p>
              <a:p>
                <a:endParaRPr lang="en-CA" dirty="0"/>
              </a:p>
            </p:txBody>
          </p:sp>
        </mc:Fallback>
      </mc:AlternateContent>
      <p:sp>
        <p:nvSpPr>
          <p:cNvPr id="4" name="Slide Number Placeholder 3"/>
          <p:cNvSpPr>
            <a:spLocks noGrp="1"/>
          </p:cNvSpPr>
          <p:nvPr>
            <p:ph type="sldNum" sz="quarter" idx="5"/>
          </p:nvPr>
        </p:nvSpPr>
        <p:spPr/>
        <p:txBody>
          <a:bodyPr/>
          <a:lstStyle/>
          <a:p>
            <a:fld id="{1B8AC1C6-D43C-451F-9398-61AE38ABE427}" type="slidenum">
              <a:rPr lang="en-CA" smtClean="0"/>
              <a:t>6</a:t>
            </a:fld>
            <a:endParaRPr lang="en-CA"/>
          </a:p>
        </p:txBody>
      </p:sp>
    </p:spTree>
    <p:extLst>
      <p:ext uri="{BB962C8B-B14F-4D97-AF65-F5344CB8AC3E}">
        <p14:creationId xmlns:p14="http://schemas.microsoft.com/office/powerpoint/2010/main" val="4997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atoms in </a:t>
            </a:r>
            <a:r>
              <a:rPr lang="en-US" dirty="0" err="1"/>
              <a:t>vapour</a:t>
            </a:r>
            <a:r>
              <a:rPr lang="en-US" dirty="0"/>
              <a:t> form and still be very cold: laser cooling</a:t>
            </a:r>
          </a:p>
          <a:p>
            <a:endParaRPr lang="en-US" dirty="0"/>
          </a:p>
          <a:p>
            <a:r>
              <a:rPr lang="en-US" dirty="0" err="1"/>
              <a:t>Everytime</a:t>
            </a:r>
            <a:r>
              <a:rPr lang="en-US" dirty="0"/>
              <a:t> the atom hits particles of light, they will scatter &amp; </a:t>
            </a:r>
            <a:r>
              <a:rPr lang="en-US" dirty="0" err="1"/>
              <a:t>everytime</a:t>
            </a:r>
            <a:r>
              <a:rPr lang="en-US" dirty="0"/>
              <a:t> the atom scatter these photons, it feels </a:t>
            </a:r>
            <a:r>
              <a:rPr lang="en-US" b="1" dirty="0"/>
              <a:t>momentum impulses.</a:t>
            </a:r>
            <a:r>
              <a:rPr lang="en-US" b="0" dirty="0"/>
              <a:t> In this arrangement you think there’s no net force but another thing you have to know is that when the atom is moving to the right it doesn’t see the frequency of the laser</a:t>
            </a:r>
          </a:p>
          <a:p>
            <a:endParaRPr lang="en-US" b="0" dirty="0"/>
          </a:p>
          <a:p>
            <a:r>
              <a:rPr lang="en-US" b="0" dirty="0"/>
              <a:t>Here </a:t>
            </a:r>
            <a:r>
              <a:rPr lang="en-US" b="0" dirty="0" err="1"/>
              <a:t>ive</a:t>
            </a:r>
            <a:r>
              <a:rPr lang="en-US" b="0" dirty="0"/>
              <a:t> plotted the response curve of the atom, that is the prob the atom will scatter a photon.  </a:t>
            </a:r>
          </a:p>
        </p:txBody>
      </p:sp>
      <p:sp>
        <p:nvSpPr>
          <p:cNvPr id="4" name="Slide Number Placeholder 3"/>
          <p:cNvSpPr>
            <a:spLocks noGrp="1"/>
          </p:cNvSpPr>
          <p:nvPr>
            <p:ph type="sldNum" sz="quarter" idx="5"/>
          </p:nvPr>
        </p:nvSpPr>
        <p:spPr/>
        <p:txBody>
          <a:bodyPr/>
          <a:lstStyle/>
          <a:p>
            <a:fld id="{1B8AC1C6-D43C-451F-9398-61AE38ABE427}" type="slidenum">
              <a:rPr lang="en-CA" smtClean="0"/>
              <a:t>7</a:t>
            </a:fld>
            <a:endParaRPr lang="en-CA"/>
          </a:p>
        </p:txBody>
      </p:sp>
    </p:spTree>
    <p:extLst>
      <p:ext uri="{BB962C8B-B14F-4D97-AF65-F5344CB8AC3E}">
        <p14:creationId xmlns:p14="http://schemas.microsoft.com/office/powerpoint/2010/main" val="133681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2"/>
              </a:rPr>
              <a:t>absorption-emission cycles, in each of which the atom</a:t>
            </a:r>
          </a:p>
          <a:p>
            <a:pPr algn="l"/>
            <a:r>
              <a:rPr lang="en-US" sz="1800" b="0" i="0" u="none" strike="noStrike" baseline="0" dirty="0">
                <a:latin typeface="CMR12"/>
              </a:rPr>
              <a:t>looses a unit of angular </a:t>
            </a:r>
            <a:r>
              <a:rPr lang="en-US" sz="1800" b="0" i="0" u="none" strike="noStrike" baseline="0" dirty="0" err="1">
                <a:latin typeface="MSBM10"/>
              </a:rPr>
              <a:t>ℏ</a:t>
            </a:r>
            <a:r>
              <a:rPr lang="en-US" sz="1800" b="0" i="0" u="none" strike="noStrike" baseline="0" dirty="0" err="1">
                <a:latin typeface="CMMI12"/>
              </a:rPr>
              <a:t>k</a:t>
            </a:r>
            <a:r>
              <a:rPr lang="en-US" sz="1800" b="0" i="0" u="none" strike="noStrike" baseline="0" dirty="0">
                <a:latin typeface="CMR12"/>
              </a:rPr>
              <a:t>. </a:t>
            </a:r>
            <a:endParaRPr lang="en-CA" dirty="0"/>
          </a:p>
        </p:txBody>
      </p:sp>
      <p:sp>
        <p:nvSpPr>
          <p:cNvPr id="4" name="Slide Number Placeholder 3"/>
          <p:cNvSpPr>
            <a:spLocks noGrp="1"/>
          </p:cNvSpPr>
          <p:nvPr>
            <p:ph type="sldNum" sz="quarter" idx="5"/>
          </p:nvPr>
        </p:nvSpPr>
        <p:spPr/>
        <p:txBody>
          <a:bodyPr/>
          <a:lstStyle/>
          <a:p>
            <a:fld id="{1B8AC1C6-D43C-451F-9398-61AE38ABE427}" type="slidenum">
              <a:rPr lang="en-CA" smtClean="0"/>
              <a:t>8</a:t>
            </a:fld>
            <a:endParaRPr lang="en-CA"/>
          </a:p>
        </p:txBody>
      </p:sp>
    </p:spTree>
    <p:extLst>
      <p:ext uri="{BB962C8B-B14F-4D97-AF65-F5344CB8AC3E}">
        <p14:creationId xmlns:p14="http://schemas.microsoft.com/office/powerpoint/2010/main" val="266076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“chose an atom now </a:t>
            </a:r>
            <a:r>
              <a:rPr lang="en-US">
                <a:sym typeface="Wingdings" panose="05000000000000000000" pitchFamily="2" charset="2"/>
              </a:rPr>
              <a:t> need a cooling mechanism</a:t>
            </a:r>
            <a:r>
              <a:rPr lang="en-US"/>
              <a: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42C39-A32B-4B56-8DF7-935DCAC1050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81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A3DD-AEA4-DF41-1E0E-6E25B50F8B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C3CC14C-B83D-B229-C8F9-25C1E405B7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04504FC-05B7-CF1C-5827-847997855288}"/>
              </a:ext>
            </a:extLst>
          </p:cNvPr>
          <p:cNvSpPr>
            <a:spLocks noGrp="1"/>
          </p:cNvSpPr>
          <p:nvPr>
            <p:ph type="dt" sz="half" idx="10"/>
          </p:nvPr>
        </p:nvSpPr>
        <p:spPr/>
        <p:txBody>
          <a:bodyPr/>
          <a:lstStyle/>
          <a:p>
            <a:fld id="{DCD8EB87-21E8-441B-AECA-8EFB4EB8FAC8}" type="datetime1">
              <a:rPr lang="en-CA" smtClean="0"/>
              <a:t>2024-05-07</a:t>
            </a:fld>
            <a:endParaRPr lang="en-CA"/>
          </a:p>
        </p:txBody>
      </p:sp>
      <p:sp>
        <p:nvSpPr>
          <p:cNvPr id="5" name="Footer Placeholder 4">
            <a:extLst>
              <a:ext uri="{FF2B5EF4-FFF2-40B4-BE49-F238E27FC236}">
                <a16:creationId xmlns:a16="http://schemas.microsoft.com/office/drawing/2014/main" id="{8550E610-D8EC-15EC-6A79-C1AF6C6C249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084B4E-98C6-1A81-3978-DBA92825B74D}"/>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159137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171F-3CB2-BA91-5F49-32C1F34DF7E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CB6B28F-D236-8C3D-9D4C-726E78B42C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55FCD48-9058-E4DD-59B7-273A83B6DECA}"/>
              </a:ext>
            </a:extLst>
          </p:cNvPr>
          <p:cNvSpPr>
            <a:spLocks noGrp="1"/>
          </p:cNvSpPr>
          <p:nvPr>
            <p:ph type="dt" sz="half" idx="10"/>
          </p:nvPr>
        </p:nvSpPr>
        <p:spPr/>
        <p:txBody>
          <a:bodyPr/>
          <a:lstStyle/>
          <a:p>
            <a:fld id="{69435C10-9BC8-400F-8B15-E4D94E880B70}" type="datetime1">
              <a:rPr lang="en-CA" smtClean="0"/>
              <a:t>2024-05-07</a:t>
            </a:fld>
            <a:endParaRPr lang="en-CA"/>
          </a:p>
        </p:txBody>
      </p:sp>
      <p:sp>
        <p:nvSpPr>
          <p:cNvPr id="5" name="Footer Placeholder 4">
            <a:extLst>
              <a:ext uri="{FF2B5EF4-FFF2-40B4-BE49-F238E27FC236}">
                <a16:creationId xmlns:a16="http://schemas.microsoft.com/office/drawing/2014/main" id="{D2E05411-7DAE-6048-760E-297727C80D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622CF2-6792-AD96-69AC-219108E6CF30}"/>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370805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C44E4-7E88-A24D-3567-82CE4FE8F9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6B5CA0-E7CB-2336-A249-BC7AC4AC46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E7A232-CB4A-1FDC-5A45-F6E56DB2D677}"/>
              </a:ext>
            </a:extLst>
          </p:cNvPr>
          <p:cNvSpPr>
            <a:spLocks noGrp="1"/>
          </p:cNvSpPr>
          <p:nvPr>
            <p:ph type="dt" sz="half" idx="10"/>
          </p:nvPr>
        </p:nvSpPr>
        <p:spPr/>
        <p:txBody>
          <a:bodyPr/>
          <a:lstStyle/>
          <a:p>
            <a:fld id="{A2DFAC65-B711-45E8-8216-5141E581C1CB}" type="datetime1">
              <a:rPr lang="en-CA" smtClean="0"/>
              <a:t>2024-05-07</a:t>
            </a:fld>
            <a:endParaRPr lang="en-CA"/>
          </a:p>
        </p:txBody>
      </p:sp>
      <p:sp>
        <p:nvSpPr>
          <p:cNvPr id="5" name="Footer Placeholder 4">
            <a:extLst>
              <a:ext uri="{FF2B5EF4-FFF2-40B4-BE49-F238E27FC236}">
                <a16:creationId xmlns:a16="http://schemas.microsoft.com/office/drawing/2014/main" id="{1A62C042-5059-A524-7611-7B451C626A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4BD99B-65A3-F7D0-3010-D2FD8A1CECAE}"/>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4090040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A4C5-D557-8981-5972-B89D9B7989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CCCB5F-E19C-68C2-7AFD-65F71CE76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703D016-0E43-8656-F849-2797C7D4C039}"/>
              </a:ext>
            </a:extLst>
          </p:cNvPr>
          <p:cNvSpPr>
            <a:spLocks noGrp="1"/>
          </p:cNvSpPr>
          <p:nvPr>
            <p:ph type="dt" sz="half" idx="10"/>
          </p:nvPr>
        </p:nvSpPr>
        <p:spPr/>
        <p:txBody>
          <a:bodyPr/>
          <a:lstStyle/>
          <a:p>
            <a:fld id="{36612A42-D490-4AD4-A60A-E9FDBBB082C5}" type="datetime1">
              <a:rPr lang="en-CA" smtClean="0"/>
              <a:t>2024-05-07</a:t>
            </a:fld>
            <a:endParaRPr lang="en-CA"/>
          </a:p>
        </p:txBody>
      </p:sp>
      <p:sp>
        <p:nvSpPr>
          <p:cNvPr id="5" name="Footer Placeholder 4">
            <a:extLst>
              <a:ext uri="{FF2B5EF4-FFF2-40B4-BE49-F238E27FC236}">
                <a16:creationId xmlns:a16="http://schemas.microsoft.com/office/drawing/2014/main" id="{2A1104E3-AD65-1DC7-5568-F0D24374C8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A2E63F7-1B78-C6C2-877B-0B5EC8C887A4}"/>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906817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42A8-9C0D-0FB4-9B6E-727CA04E76F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FCBC26-39D1-3D1B-1C0A-31497E8EF6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00F3E5-9EBA-8149-E89A-A1C9EBFF4B11}"/>
              </a:ext>
            </a:extLst>
          </p:cNvPr>
          <p:cNvSpPr>
            <a:spLocks noGrp="1"/>
          </p:cNvSpPr>
          <p:nvPr>
            <p:ph type="dt" sz="half" idx="10"/>
          </p:nvPr>
        </p:nvSpPr>
        <p:spPr/>
        <p:txBody>
          <a:bodyPr/>
          <a:lstStyle/>
          <a:p>
            <a:fld id="{49BFAB25-899A-4685-B123-492DC3860247}" type="datetime1">
              <a:rPr lang="en-CA" smtClean="0"/>
              <a:t>2024-05-07</a:t>
            </a:fld>
            <a:endParaRPr lang="en-CA"/>
          </a:p>
        </p:txBody>
      </p:sp>
      <p:sp>
        <p:nvSpPr>
          <p:cNvPr id="5" name="Footer Placeholder 4">
            <a:extLst>
              <a:ext uri="{FF2B5EF4-FFF2-40B4-BE49-F238E27FC236}">
                <a16:creationId xmlns:a16="http://schemas.microsoft.com/office/drawing/2014/main" id="{370B8198-CDF8-A932-B32F-6E6E0C9BCE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2597C0-763D-2913-C6BC-E40CC3588BB1}"/>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1497136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A0AE-8A11-9F86-9924-A727144FF7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FD397E2-5472-02CB-D2E1-84CD65C998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F04CB4-7BB0-E688-22B2-27F41970D115}"/>
              </a:ext>
            </a:extLst>
          </p:cNvPr>
          <p:cNvSpPr>
            <a:spLocks noGrp="1"/>
          </p:cNvSpPr>
          <p:nvPr>
            <p:ph type="dt" sz="half" idx="10"/>
          </p:nvPr>
        </p:nvSpPr>
        <p:spPr/>
        <p:txBody>
          <a:bodyPr/>
          <a:lstStyle/>
          <a:p>
            <a:fld id="{873205EC-D317-48AB-957E-5F9C534F63FB}" type="datetime1">
              <a:rPr lang="en-CA" smtClean="0"/>
              <a:t>2024-05-07</a:t>
            </a:fld>
            <a:endParaRPr lang="en-CA"/>
          </a:p>
        </p:txBody>
      </p:sp>
      <p:sp>
        <p:nvSpPr>
          <p:cNvPr id="5" name="Footer Placeholder 4">
            <a:extLst>
              <a:ext uri="{FF2B5EF4-FFF2-40B4-BE49-F238E27FC236}">
                <a16:creationId xmlns:a16="http://schemas.microsoft.com/office/drawing/2014/main" id="{CB0E6E00-3C72-833F-39FC-85442E0F4CB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A3552F-54D9-CC27-C632-F009632388D0}"/>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2788387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93F3-30EF-48F8-0BB0-AD0E2E43255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75FB9FC-868E-D4DD-A353-FE48BB343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0324C2A-5347-5651-AC24-C515ECD6A7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5851A92-47CC-D8A3-E0B0-27DB67F3FC54}"/>
              </a:ext>
            </a:extLst>
          </p:cNvPr>
          <p:cNvSpPr>
            <a:spLocks noGrp="1"/>
          </p:cNvSpPr>
          <p:nvPr>
            <p:ph type="dt" sz="half" idx="10"/>
          </p:nvPr>
        </p:nvSpPr>
        <p:spPr/>
        <p:txBody>
          <a:bodyPr/>
          <a:lstStyle/>
          <a:p>
            <a:fld id="{299BBC44-9F10-4436-80BF-8D4AF7F328D0}" type="datetime1">
              <a:rPr lang="en-CA" smtClean="0"/>
              <a:t>2024-05-07</a:t>
            </a:fld>
            <a:endParaRPr lang="en-CA"/>
          </a:p>
        </p:txBody>
      </p:sp>
      <p:sp>
        <p:nvSpPr>
          <p:cNvPr id="6" name="Footer Placeholder 5">
            <a:extLst>
              <a:ext uri="{FF2B5EF4-FFF2-40B4-BE49-F238E27FC236}">
                <a16:creationId xmlns:a16="http://schemas.microsoft.com/office/drawing/2014/main" id="{5B74D4C8-4D8B-52C8-0707-E62CF55153F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287CD7A-BC6C-2A42-372A-742E175D6490}"/>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3366968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07D2-FDE9-E067-1F6C-1886773DBE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2360457-B93B-A315-1E90-90BCC0658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A76FE3-A9F7-A771-5876-5079AB475F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163F105-680E-2165-FCFA-C4978BCA98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C00A6B-736A-CFEC-D605-AC769F311E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DB3F657-FE5F-3729-A1DE-12C9ACBBDE2D}"/>
              </a:ext>
            </a:extLst>
          </p:cNvPr>
          <p:cNvSpPr>
            <a:spLocks noGrp="1"/>
          </p:cNvSpPr>
          <p:nvPr>
            <p:ph type="dt" sz="half" idx="10"/>
          </p:nvPr>
        </p:nvSpPr>
        <p:spPr/>
        <p:txBody>
          <a:bodyPr/>
          <a:lstStyle/>
          <a:p>
            <a:fld id="{3F4B3B12-F84E-49DB-853A-3EEED111981E}" type="datetime1">
              <a:rPr lang="en-CA" smtClean="0"/>
              <a:t>2024-05-07</a:t>
            </a:fld>
            <a:endParaRPr lang="en-CA"/>
          </a:p>
        </p:txBody>
      </p:sp>
      <p:sp>
        <p:nvSpPr>
          <p:cNvPr id="8" name="Footer Placeholder 7">
            <a:extLst>
              <a:ext uri="{FF2B5EF4-FFF2-40B4-BE49-F238E27FC236}">
                <a16:creationId xmlns:a16="http://schemas.microsoft.com/office/drawing/2014/main" id="{BB6DF771-9455-98F1-816E-E70AE67EF16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4686350-0C88-DDFB-63A3-95B186511B1F}"/>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1901398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97B6-DF2B-E0BA-969C-69F09E478A0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681AE36-BEB3-E12D-528F-A2C01D8E5749}"/>
              </a:ext>
            </a:extLst>
          </p:cNvPr>
          <p:cNvSpPr>
            <a:spLocks noGrp="1"/>
          </p:cNvSpPr>
          <p:nvPr>
            <p:ph type="dt" sz="half" idx="10"/>
          </p:nvPr>
        </p:nvSpPr>
        <p:spPr/>
        <p:txBody>
          <a:bodyPr/>
          <a:lstStyle/>
          <a:p>
            <a:fld id="{3F48F796-E0EA-4E6C-A98F-9A6F5A439FE5}" type="datetime1">
              <a:rPr lang="en-CA" smtClean="0"/>
              <a:t>2024-05-07</a:t>
            </a:fld>
            <a:endParaRPr lang="en-CA"/>
          </a:p>
        </p:txBody>
      </p:sp>
      <p:sp>
        <p:nvSpPr>
          <p:cNvPr id="4" name="Footer Placeholder 3">
            <a:extLst>
              <a:ext uri="{FF2B5EF4-FFF2-40B4-BE49-F238E27FC236}">
                <a16:creationId xmlns:a16="http://schemas.microsoft.com/office/drawing/2014/main" id="{D1706A3A-1278-36BD-E530-801FFE0EB19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06FEBAD-9BE7-CDF2-023A-9322461FB810}"/>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2565887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38279-C1E2-F0FA-3BAC-BF9531C40290}"/>
              </a:ext>
            </a:extLst>
          </p:cNvPr>
          <p:cNvSpPr>
            <a:spLocks noGrp="1"/>
          </p:cNvSpPr>
          <p:nvPr>
            <p:ph type="dt" sz="half" idx="10"/>
          </p:nvPr>
        </p:nvSpPr>
        <p:spPr/>
        <p:txBody>
          <a:bodyPr/>
          <a:lstStyle/>
          <a:p>
            <a:fld id="{CD6CA5E3-C664-4901-895C-FB48684AC119}" type="datetime1">
              <a:rPr lang="en-CA" smtClean="0"/>
              <a:t>2024-05-07</a:t>
            </a:fld>
            <a:endParaRPr lang="en-CA"/>
          </a:p>
        </p:txBody>
      </p:sp>
      <p:sp>
        <p:nvSpPr>
          <p:cNvPr id="3" name="Footer Placeholder 2">
            <a:extLst>
              <a:ext uri="{FF2B5EF4-FFF2-40B4-BE49-F238E27FC236}">
                <a16:creationId xmlns:a16="http://schemas.microsoft.com/office/drawing/2014/main" id="{77155A7A-8135-3D78-3AC3-0EF36F5582C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9646081-BDF5-9052-63CF-840A21F56269}"/>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79626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0221-F5A6-CA2A-0DF7-05E91E48A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48A8B1E-A9CC-3823-1B34-F4FA59D09B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7E9233F-352F-B5BE-DC79-217C8138D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D832F-59CF-E1AA-2ACD-FF897758F422}"/>
              </a:ext>
            </a:extLst>
          </p:cNvPr>
          <p:cNvSpPr>
            <a:spLocks noGrp="1"/>
          </p:cNvSpPr>
          <p:nvPr>
            <p:ph type="dt" sz="half" idx="10"/>
          </p:nvPr>
        </p:nvSpPr>
        <p:spPr/>
        <p:txBody>
          <a:bodyPr/>
          <a:lstStyle/>
          <a:p>
            <a:fld id="{9D2C3414-C0F5-4981-8956-C99E27219CBA}" type="datetime1">
              <a:rPr lang="en-CA" smtClean="0"/>
              <a:t>2024-05-07</a:t>
            </a:fld>
            <a:endParaRPr lang="en-CA"/>
          </a:p>
        </p:txBody>
      </p:sp>
      <p:sp>
        <p:nvSpPr>
          <p:cNvPr id="6" name="Footer Placeholder 5">
            <a:extLst>
              <a:ext uri="{FF2B5EF4-FFF2-40B4-BE49-F238E27FC236}">
                <a16:creationId xmlns:a16="http://schemas.microsoft.com/office/drawing/2014/main" id="{05BBD024-4C0A-E077-B28E-D9DDDF6E5E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8FAB4A-BBEC-59B1-882B-7145335E4B65}"/>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274858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2F15-94C2-0E17-3A73-A9CC8ABAE63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B482EE5-B2F4-6004-39B0-E6F7E461B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46D1254-EE82-2F04-AAB3-E5E2EF84560C}"/>
              </a:ext>
            </a:extLst>
          </p:cNvPr>
          <p:cNvSpPr>
            <a:spLocks noGrp="1"/>
          </p:cNvSpPr>
          <p:nvPr>
            <p:ph type="dt" sz="half" idx="10"/>
          </p:nvPr>
        </p:nvSpPr>
        <p:spPr/>
        <p:txBody>
          <a:bodyPr/>
          <a:lstStyle/>
          <a:p>
            <a:fld id="{2B3B5F31-F011-4A8B-A634-87B42D42248D}" type="datetime1">
              <a:rPr lang="en-CA" smtClean="0"/>
              <a:t>2024-05-07</a:t>
            </a:fld>
            <a:endParaRPr lang="en-CA"/>
          </a:p>
        </p:txBody>
      </p:sp>
      <p:sp>
        <p:nvSpPr>
          <p:cNvPr id="5" name="Footer Placeholder 4">
            <a:extLst>
              <a:ext uri="{FF2B5EF4-FFF2-40B4-BE49-F238E27FC236}">
                <a16:creationId xmlns:a16="http://schemas.microsoft.com/office/drawing/2014/main" id="{76DC922D-016B-CCE4-CE53-C341EE28BB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935300-923B-6421-22ED-DB14C26C8C70}"/>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530365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54BD-EBA4-B6EE-D9F8-C1DFF69E4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14FD84F-276A-1D7D-C2E4-B39806162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825E6CC-EAB2-FAC7-1E21-579267E8F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897CFE-FE77-9A0C-928C-83C56AB08A15}"/>
              </a:ext>
            </a:extLst>
          </p:cNvPr>
          <p:cNvSpPr>
            <a:spLocks noGrp="1"/>
          </p:cNvSpPr>
          <p:nvPr>
            <p:ph type="dt" sz="half" idx="10"/>
          </p:nvPr>
        </p:nvSpPr>
        <p:spPr/>
        <p:txBody>
          <a:bodyPr/>
          <a:lstStyle/>
          <a:p>
            <a:fld id="{5C9A6DC7-A80B-45BB-81EC-2831CB9139C8}" type="datetime1">
              <a:rPr lang="en-CA" smtClean="0"/>
              <a:t>2024-05-07</a:t>
            </a:fld>
            <a:endParaRPr lang="en-CA"/>
          </a:p>
        </p:txBody>
      </p:sp>
      <p:sp>
        <p:nvSpPr>
          <p:cNvPr id="6" name="Footer Placeholder 5">
            <a:extLst>
              <a:ext uri="{FF2B5EF4-FFF2-40B4-BE49-F238E27FC236}">
                <a16:creationId xmlns:a16="http://schemas.microsoft.com/office/drawing/2014/main" id="{BC510FCE-878A-8DEC-7894-DEDA8C27D4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FB428B5-DB26-B13C-5DA8-295D98003B54}"/>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354952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2C8E-16D7-5547-CCFE-166EC5E9075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875F53B-4884-50F3-4CE2-597EF26FD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2D1AF9-EBC9-8E18-D7E4-E41CE2E7908E}"/>
              </a:ext>
            </a:extLst>
          </p:cNvPr>
          <p:cNvSpPr>
            <a:spLocks noGrp="1"/>
          </p:cNvSpPr>
          <p:nvPr>
            <p:ph type="dt" sz="half" idx="10"/>
          </p:nvPr>
        </p:nvSpPr>
        <p:spPr/>
        <p:txBody>
          <a:bodyPr/>
          <a:lstStyle/>
          <a:p>
            <a:fld id="{EA0C8177-C631-46C5-B3A6-16FDE7D43BBE}" type="datetime1">
              <a:rPr lang="en-CA" smtClean="0"/>
              <a:t>2024-05-07</a:t>
            </a:fld>
            <a:endParaRPr lang="en-CA"/>
          </a:p>
        </p:txBody>
      </p:sp>
      <p:sp>
        <p:nvSpPr>
          <p:cNvPr id="5" name="Footer Placeholder 4">
            <a:extLst>
              <a:ext uri="{FF2B5EF4-FFF2-40B4-BE49-F238E27FC236}">
                <a16:creationId xmlns:a16="http://schemas.microsoft.com/office/drawing/2014/main" id="{2574C04B-A13D-2DCF-9B6E-02D1EC1097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ED04593-6519-DEA4-6B7D-5142B2C74BD8}"/>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774580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92737E-25C9-CBC7-0C06-230690F153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9DA80E6-D5F1-CE2C-8419-BF3444603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E9C3302-9D4A-0261-4FC2-433183BF6792}"/>
              </a:ext>
            </a:extLst>
          </p:cNvPr>
          <p:cNvSpPr>
            <a:spLocks noGrp="1"/>
          </p:cNvSpPr>
          <p:nvPr>
            <p:ph type="dt" sz="half" idx="10"/>
          </p:nvPr>
        </p:nvSpPr>
        <p:spPr/>
        <p:txBody>
          <a:bodyPr/>
          <a:lstStyle/>
          <a:p>
            <a:fld id="{2123B20A-105E-4535-B4F6-6D923D4DD4A4}" type="datetime1">
              <a:rPr lang="en-CA" smtClean="0"/>
              <a:t>2024-05-07</a:t>
            </a:fld>
            <a:endParaRPr lang="en-CA"/>
          </a:p>
        </p:txBody>
      </p:sp>
      <p:sp>
        <p:nvSpPr>
          <p:cNvPr id="5" name="Footer Placeholder 4">
            <a:extLst>
              <a:ext uri="{FF2B5EF4-FFF2-40B4-BE49-F238E27FC236}">
                <a16:creationId xmlns:a16="http://schemas.microsoft.com/office/drawing/2014/main" id="{215D1886-3BEC-8011-BB21-DE6EFB606A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795CD5-A134-BC70-3BCC-AA746CC7E6A4}"/>
              </a:ext>
            </a:extLst>
          </p:cNvPr>
          <p:cNvSpPr>
            <a:spLocks noGrp="1"/>
          </p:cNvSpPr>
          <p:nvPr>
            <p:ph type="sldNum" sz="quarter" idx="12"/>
          </p:nvPr>
        </p:nvSpPr>
        <p:spPr/>
        <p:txBody>
          <a:bodyPr/>
          <a:lstStyle/>
          <a:p>
            <a:fld id="{A2B7D21D-3D56-4308-B910-83768C57382B}" type="slidenum">
              <a:rPr lang="en-CA" smtClean="0"/>
              <a:t>‹#›</a:t>
            </a:fld>
            <a:endParaRPr lang="en-CA"/>
          </a:p>
        </p:txBody>
      </p:sp>
    </p:spTree>
    <p:extLst>
      <p:ext uri="{BB962C8B-B14F-4D97-AF65-F5344CB8AC3E}">
        <p14:creationId xmlns:p14="http://schemas.microsoft.com/office/powerpoint/2010/main" val="141551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DD05-13C9-9C8B-2B7D-AE6357F9DF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87713F2-52DC-E0DD-B4C4-F8439A8A92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ACE28-ED5D-97F8-5A78-4F25538AD00F}"/>
              </a:ext>
            </a:extLst>
          </p:cNvPr>
          <p:cNvSpPr>
            <a:spLocks noGrp="1"/>
          </p:cNvSpPr>
          <p:nvPr>
            <p:ph type="dt" sz="half" idx="10"/>
          </p:nvPr>
        </p:nvSpPr>
        <p:spPr/>
        <p:txBody>
          <a:bodyPr/>
          <a:lstStyle/>
          <a:p>
            <a:fld id="{2AB93EDD-F10F-40AD-91B4-A068CAD9E1C1}" type="datetime1">
              <a:rPr lang="en-CA" smtClean="0"/>
              <a:t>2024-05-07</a:t>
            </a:fld>
            <a:endParaRPr lang="en-CA"/>
          </a:p>
        </p:txBody>
      </p:sp>
      <p:sp>
        <p:nvSpPr>
          <p:cNvPr id="5" name="Footer Placeholder 4">
            <a:extLst>
              <a:ext uri="{FF2B5EF4-FFF2-40B4-BE49-F238E27FC236}">
                <a16:creationId xmlns:a16="http://schemas.microsoft.com/office/drawing/2014/main" id="{EAD732E2-8EDF-EBA6-0459-AED7AC4918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DB000F-F7A8-0288-ED63-6BE82EBD753F}"/>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339074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2190-56A1-E5A3-4898-71911525839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1363061-4342-C782-B89D-ED370E5DB1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1D93096-425B-E871-2A4A-BE3DFA3117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18EEE8D-C712-9EB0-33FF-E3A46A8A6732}"/>
              </a:ext>
            </a:extLst>
          </p:cNvPr>
          <p:cNvSpPr>
            <a:spLocks noGrp="1"/>
          </p:cNvSpPr>
          <p:nvPr>
            <p:ph type="dt" sz="half" idx="10"/>
          </p:nvPr>
        </p:nvSpPr>
        <p:spPr/>
        <p:txBody>
          <a:bodyPr/>
          <a:lstStyle/>
          <a:p>
            <a:fld id="{8100C8B4-FE2F-4D4D-9AF8-39531895EDA0}" type="datetime1">
              <a:rPr lang="en-CA" smtClean="0"/>
              <a:t>2024-05-07</a:t>
            </a:fld>
            <a:endParaRPr lang="en-CA"/>
          </a:p>
        </p:txBody>
      </p:sp>
      <p:sp>
        <p:nvSpPr>
          <p:cNvPr id="6" name="Footer Placeholder 5">
            <a:extLst>
              <a:ext uri="{FF2B5EF4-FFF2-40B4-BE49-F238E27FC236}">
                <a16:creationId xmlns:a16="http://schemas.microsoft.com/office/drawing/2014/main" id="{A9A4824B-713A-354E-BCA1-A8387FBE1E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F5B594-C978-6070-378E-3CD840708514}"/>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380976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98EE-41D6-488B-3EF5-9660BD1C164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58C20AE-29B5-996F-B43C-B001A1CB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9FDE06-9FB2-F9FD-CA5E-10F133C6AC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E2DC17A-5C66-0E9F-6A2F-0174B84259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368DC5-C0DB-192A-ECE4-C1BB77AD23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68715B4-8C85-1E83-58D0-C3573807C356}"/>
              </a:ext>
            </a:extLst>
          </p:cNvPr>
          <p:cNvSpPr>
            <a:spLocks noGrp="1"/>
          </p:cNvSpPr>
          <p:nvPr>
            <p:ph type="dt" sz="half" idx="10"/>
          </p:nvPr>
        </p:nvSpPr>
        <p:spPr/>
        <p:txBody>
          <a:bodyPr/>
          <a:lstStyle/>
          <a:p>
            <a:fld id="{383A5459-4BFE-4006-8C33-61F63C98D535}" type="datetime1">
              <a:rPr lang="en-CA" smtClean="0"/>
              <a:t>2024-05-07</a:t>
            </a:fld>
            <a:endParaRPr lang="en-CA"/>
          </a:p>
        </p:txBody>
      </p:sp>
      <p:sp>
        <p:nvSpPr>
          <p:cNvPr id="8" name="Footer Placeholder 7">
            <a:extLst>
              <a:ext uri="{FF2B5EF4-FFF2-40B4-BE49-F238E27FC236}">
                <a16:creationId xmlns:a16="http://schemas.microsoft.com/office/drawing/2014/main" id="{AEF514AF-63F9-586C-3739-06DAB0FBFD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50B008C-4340-9B35-83F2-E8389B983462}"/>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2419710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7722-2158-4FA0-DAD7-CF88FFD1660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9D922D9-3D6F-91C4-B66C-6BFE3F3BB2C9}"/>
              </a:ext>
            </a:extLst>
          </p:cNvPr>
          <p:cNvSpPr>
            <a:spLocks noGrp="1"/>
          </p:cNvSpPr>
          <p:nvPr>
            <p:ph type="dt" sz="half" idx="10"/>
          </p:nvPr>
        </p:nvSpPr>
        <p:spPr/>
        <p:txBody>
          <a:bodyPr/>
          <a:lstStyle/>
          <a:p>
            <a:fld id="{93B91928-220D-4C5A-902A-B0B7C4BB03BE}" type="datetime1">
              <a:rPr lang="en-CA" smtClean="0"/>
              <a:t>2024-05-07</a:t>
            </a:fld>
            <a:endParaRPr lang="en-CA"/>
          </a:p>
        </p:txBody>
      </p:sp>
      <p:sp>
        <p:nvSpPr>
          <p:cNvPr id="4" name="Footer Placeholder 3">
            <a:extLst>
              <a:ext uri="{FF2B5EF4-FFF2-40B4-BE49-F238E27FC236}">
                <a16:creationId xmlns:a16="http://schemas.microsoft.com/office/drawing/2014/main" id="{8C501FF1-031C-868A-731E-57E0BB31216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8D07349-0537-F3A0-2FFA-78FE822663A3}"/>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32387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59465-A073-5216-7A93-30475B0EB836}"/>
              </a:ext>
            </a:extLst>
          </p:cNvPr>
          <p:cNvSpPr>
            <a:spLocks noGrp="1"/>
          </p:cNvSpPr>
          <p:nvPr>
            <p:ph type="dt" sz="half" idx="10"/>
          </p:nvPr>
        </p:nvSpPr>
        <p:spPr/>
        <p:txBody>
          <a:bodyPr/>
          <a:lstStyle/>
          <a:p>
            <a:fld id="{F9ED7944-CAD8-449E-B87C-239A48883BC4}" type="datetime1">
              <a:rPr lang="en-CA" smtClean="0"/>
              <a:t>2024-05-07</a:t>
            </a:fld>
            <a:endParaRPr lang="en-CA"/>
          </a:p>
        </p:txBody>
      </p:sp>
      <p:sp>
        <p:nvSpPr>
          <p:cNvPr id="3" name="Footer Placeholder 2">
            <a:extLst>
              <a:ext uri="{FF2B5EF4-FFF2-40B4-BE49-F238E27FC236}">
                <a16:creationId xmlns:a16="http://schemas.microsoft.com/office/drawing/2014/main" id="{89D7912A-1718-15A4-1B94-C07C1608692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14E8616-49F7-CCAC-2734-8992D1E086EA}"/>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4165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6376-9889-91DA-C4A5-6FB692011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D8FE4C4-6F52-EC17-2DF0-2FBC6EC13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8313FAE-9C02-3636-2ECA-82650F5FA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401C6-29CF-1D2F-1098-D188FDDF0F58}"/>
              </a:ext>
            </a:extLst>
          </p:cNvPr>
          <p:cNvSpPr>
            <a:spLocks noGrp="1"/>
          </p:cNvSpPr>
          <p:nvPr>
            <p:ph type="dt" sz="half" idx="10"/>
          </p:nvPr>
        </p:nvSpPr>
        <p:spPr/>
        <p:txBody>
          <a:bodyPr/>
          <a:lstStyle/>
          <a:p>
            <a:fld id="{EDFC5CBB-EB5B-44F4-89AF-E49477961D0C}" type="datetime1">
              <a:rPr lang="en-CA" smtClean="0"/>
              <a:t>2024-05-07</a:t>
            </a:fld>
            <a:endParaRPr lang="en-CA"/>
          </a:p>
        </p:txBody>
      </p:sp>
      <p:sp>
        <p:nvSpPr>
          <p:cNvPr id="6" name="Footer Placeholder 5">
            <a:extLst>
              <a:ext uri="{FF2B5EF4-FFF2-40B4-BE49-F238E27FC236}">
                <a16:creationId xmlns:a16="http://schemas.microsoft.com/office/drawing/2014/main" id="{33A13D3E-0178-C39B-4529-E405A99413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08A882-3B11-829B-6CB8-C7CC79B71150}"/>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4041382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C791-82D5-BC66-CFEE-C6D34C03F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418D25E-8ABD-4DCA-A310-736593F0C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61E1A44-AA4C-9AD5-1540-A0EDF596E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00ACF-2D69-15CC-745D-BE4B3A9248A6}"/>
              </a:ext>
            </a:extLst>
          </p:cNvPr>
          <p:cNvSpPr>
            <a:spLocks noGrp="1"/>
          </p:cNvSpPr>
          <p:nvPr>
            <p:ph type="dt" sz="half" idx="10"/>
          </p:nvPr>
        </p:nvSpPr>
        <p:spPr/>
        <p:txBody>
          <a:bodyPr/>
          <a:lstStyle/>
          <a:p>
            <a:fld id="{701580F8-9C5D-441D-92A6-E79D9F32E6C7}" type="datetime1">
              <a:rPr lang="en-CA" smtClean="0"/>
              <a:t>2024-05-07</a:t>
            </a:fld>
            <a:endParaRPr lang="en-CA"/>
          </a:p>
        </p:txBody>
      </p:sp>
      <p:sp>
        <p:nvSpPr>
          <p:cNvPr id="6" name="Footer Placeholder 5">
            <a:extLst>
              <a:ext uri="{FF2B5EF4-FFF2-40B4-BE49-F238E27FC236}">
                <a16:creationId xmlns:a16="http://schemas.microsoft.com/office/drawing/2014/main" id="{1AC57EBB-AB49-405A-C851-D5AA411B9C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8B74A9E-5CBB-B1F3-D684-5F4A0DDAB195}"/>
              </a:ext>
            </a:extLst>
          </p:cNvPr>
          <p:cNvSpPr>
            <a:spLocks noGrp="1"/>
          </p:cNvSpPr>
          <p:nvPr>
            <p:ph type="sldNum" sz="quarter" idx="12"/>
          </p:nvPr>
        </p:nvSpPr>
        <p:spPr/>
        <p:txBody>
          <a:bodyPr/>
          <a:lstStyle/>
          <a:p>
            <a:fld id="{4D50DD86-CF18-46D2-8DDD-E138DBEC5472}" type="slidenum">
              <a:rPr lang="en-CA" smtClean="0"/>
              <a:t>‹#›</a:t>
            </a:fld>
            <a:endParaRPr lang="en-CA"/>
          </a:p>
        </p:txBody>
      </p:sp>
    </p:spTree>
    <p:extLst>
      <p:ext uri="{BB962C8B-B14F-4D97-AF65-F5344CB8AC3E}">
        <p14:creationId xmlns:p14="http://schemas.microsoft.com/office/powerpoint/2010/main" val="3176570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7488A-DBC0-BF49-28D9-CF7D98FFC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6CBCE-2DA9-F47E-F1FC-D4EFF619E3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222F31C-F3AD-B3CB-FA83-8BE0FE182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C282B2-4B1F-4BE0-9971-7D9F048AA3E1}" type="datetime1">
              <a:rPr lang="en-CA" smtClean="0"/>
              <a:t>2024-05-07</a:t>
            </a:fld>
            <a:endParaRPr lang="en-CA"/>
          </a:p>
        </p:txBody>
      </p:sp>
      <p:sp>
        <p:nvSpPr>
          <p:cNvPr id="5" name="Footer Placeholder 4">
            <a:extLst>
              <a:ext uri="{FF2B5EF4-FFF2-40B4-BE49-F238E27FC236}">
                <a16:creationId xmlns:a16="http://schemas.microsoft.com/office/drawing/2014/main" id="{9EB347C5-59B9-5816-1A3C-B60F4D9C8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E6B9069A-18E6-0B6D-7FEE-61BD7E7D34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50DD86-CF18-46D2-8DDD-E138DBEC5472}" type="slidenum">
              <a:rPr lang="en-CA" smtClean="0"/>
              <a:t>‹#›</a:t>
            </a:fld>
            <a:endParaRPr lang="en-CA"/>
          </a:p>
        </p:txBody>
      </p:sp>
    </p:spTree>
    <p:extLst>
      <p:ext uri="{BB962C8B-B14F-4D97-AF65-F5344CB8AC3E}">
        <p14:creationId xmlns:p14="http://schemas.microsoft.com/office/powerpoint/2010/main" val="1274955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0D519-2740-3188-5EC5-F28AB62719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D23510-FE60-8A31-9A45-9B654F5C88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FEFE5CE-E9E6-18E7-2982-5D61DA53D4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A46059-5DE4-4646-80A4-7E53380E1066}" type="datetime1">
              <a:rPr lang="en-CA" smtClean="0"/>
              <a:t>2024-05-07</a:t>
            </a:fld>
            <a:endParaRPr lang="en-CA"/>
          </a:p>
        </p:txBody>
      </p:sp>
      <p:sp>
        <p:nvSpPr>
          <p:cNvPr id="5" name="Footer Placeholder 4">
            <a:extLst>
              <a:ext uri="{FF2B5EF4-FFF2-40B4-BE49-F238E27FC236}">
                <a16:creationId xmlns:a16="http://schemas.microsoft.com/office/drawing/2014/main" id="{AEB405B0-360A-B4EC-71B4-842769DE1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33BF336-B336-DF98-C6BE-FC2125368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7D21D-3D56-4308-B910-83768C57382B}" type="slidenum">
              <a:rPr lang="en-CA" smtClean="0"/>
              <a:t>‹#›</a:t>
            </a:fld>
            <a:endParaRPr lang="en-CA"/>
          </a:p>
        </p:txBody>
      </p:sp>
    </p:spTree>
    <p:extLst>
      <p:ext uri="{BB962C8B-B14F-4D97-AF65-F5344CB8AC3E}">
        <p14:creationId xmlns:p14="http://schemas.microsoft.com/office/powerpoint/2010/main" val="2185360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361.png"/></Relationships>
</file>

<file path=ppt/slides/_rels/slide1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s>
</file>

<file path=ppt/slides/_rels/slide3.xml.rels><?xml version="1.0" encoding="UTF-8" standalone="yes"?>
<Relationships xmlns="http://schemas.openxmlformats.org/package/2006/relationships"><Relationship Id="rId3" Type="http://schemas.openxmlformats.org/officeDocument/2006/relationships/hyperlink" Target="https://everycoldatom.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7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6.png"/><Relationship Id="rId7" Type="http://schemas.openxmlformats.org/officeDocument/2006/relationships/image" Target="../media/image6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F4728B-079B-1CDE-679B-2DF7367DA49F}"/>
              </a:ext>
            </a:extLst>
          </p:cNvPr>
          <p:cNvSpPr/>
          <p:nvPr/>
        </p:nvSpPr>
        <p:spPr>
          <a:xfrm>
            <a:off x="0" y="0"/>
            <a:ext cx="12192000" cy="6858000"/>
          </a:xfrm>
          <a:prstGeom prst="rect">
            <a:avLst/>
          </a:prstGeom>
          <a:solidFill>
            <a:srgbClr val="E6E7E8"/>
          </a:solidFill>
          <a:ln>
            <a:solidFill>
              <a:srgbClr val="E6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B7F81D-8F81-3FFB-B351-81A9A569B90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0B6A162-6593-43E4-6F89-12379FB3CE5C}"/>
              </a:ext>
            </a:extLst>
          </p:cNvPr>
          <p:cNvSpPr>
            <a:spLocks noGrp="1"/>
          </p:cNvSpPr>
          <p:nvPr>
            <p:ph idx="1"/>
          </p:nvPr>
        </p:nvSpPr>
        <p:spPr/>
        <p:txBody>
          <a:bodyPr/>
          <a:lstStyle/>
          <a:p>
            <a:endParaRPr lang="en-CA"/>
          </a:p>
        </p:txBody>
      </p:sp>
      <p:pic>
        <p:nvPicPr>
          <p:cNvPr id="1028" name="Picture 4" descr="The Sanitized Artistry of Christopher Nolan's 'Oppenheimer' - The Ringer">
            <a:extLst>
              <a:ext uri="{FF2B5EF4-FFF2-40B4-BE49-F238E27FC236}">
                <a16:creationId xmlns:a16="http://schemas.microsoft.com/office/drawing/2014/main" id="{8A68D108-5B19-5817-DE7D-6EEEB46E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clear bombs to AI: scientists have been rolling the dice on our planet's  survival | The Australian">
            <a:extLst>
              <a:ext uri="{FF2B5EF4-FFF2-40B4-BE49-F238E27FC236}">
                <a16:creationId xmlns:a16="http://schemas.microsoft.com/office/drawing/2014/main" id="{4D17DDB3-3E92-0A4F-CFA8-782EC743E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07" y="1690688"/>
            <a:ext cx="7649936" cy="43030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9315EA1-C1E2-A6FE-6E1F-6A071D03CA15}"/>
              </a:ext>
            </a:extLst>
          </p:cNvPr>
          <p:cNvSpPr txBox="1">
            <a:spLocks/>
          </p:cNvSpPr>
          <p:nvPr/>
        </p:nvSpPr>
        <p:spPr>
          <a:xfrm>
            <a:off x="4542064" y="4687381"/>
            <a:ext cx="3107871" cy="7019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FF0000"/>
                </a:solidFill>
                <a:latin typeface="Univers Light" panose="020B0403020202020204" pitchFamily="34" charset="0"/>
              </a:rPr>
              <a:t>Theory</a:t>
            </a:r>
            <a:r>
              <a:rPr lang="en-US" b="1" dirty="0">
                <a:solidFill>
                  <a:srgbClr val="704870"/>
                </a:solidFill>
                <a:latin typeface="Univers Light" panose="020B0403020202020204" pitchFamily="34" charset="0"/>
              </a:rPr>
              <a:t> </a:t>
            </a:r>
            <a:r>
              <a:rPr lang="en-US" b="1" dirty="0">
                <a:latin typeface="Univers Light" panose="020B0403020202020204" pitchFamily="34" charset="0"/>
              </a:rPr>
              <a:t>will take you only so far</a:t>
            </a:r>
          </a:p>
        </p:txBody>
      </p:sp>
      <p:sp>
        <p:nvSpPr>
          <p:cNvPr id="6" name="Slide Number Placeholder 5">
            <a:extLst>
              <a:ext uri="{FF2B5EF4-FFF2-40B4-BE49-F238E27FC236}">
                <a16:creationId xmlns:a16="http://schemas.microsoft.com/office/drawing/2014/main" id="{B4097CF7-4F36-4732-B529-7373703AE646}"/>
              </a:ext>
            </a:extLst>
          </p:cNvPr>
          <p:cNvSpPr>
            <a:spLocks noGrp="1"/>
          </p:cNvSpPr>
          <p:nvPr>
            <p:ph type="sldNum" sz="quarter" idx="12"/>
          </p:nvPr>
        </p:nvSpPr>
        <p:spPr/>
        <p:txBody>
          <a:bodyPr/>
          <a:lstStyle/>
          <a:p>
            <a:fld id="{4D50DD86-CF18-46D2-8DDD-E138DBEC5472}" type="slidenum">
              <a:rPr lang="en-CA" smtClean="0"/>
              <a:t>1</a:t>
            </a:fld>
            <a:endParaRPr lang="en-CA"/>
          </a:p>
        </p:txBody>
      </p:sp>
    </p:spTree>
    <p:extLst>
      <p:ext uri="{BB962C8B-B14F-4D97-AF65-F5344CB8AC3E}">
        <p14:creationId xmlns:p14="http://schemas.microsoft.com/office/powerpoint/2010/main" val="403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32CD3C-4FBA-ECE1-7D64-7528B770DA06}"/>
              </a:ext>
            </a:extLst>
          </p:cNvPr>
          <p:cNvPicPr>
            <a:picLocks noChangeAspect="1"/>
          </p:cNvPicPr>
          <p:nvPr/>
        </p:nvPicPr>
        <p:blipFill>
          <a:blip r:embed="rId3"/>
          <a:stretch>
            <a:fillRect/>
          </a:stretch>
        </p:blipFill>
        <p:spPr>
          <a:xfrm>
            <a:off x="2421701" y="1254021"/>
            <a:ext cx="7348597" cy="4349957"/>
          </a:xfrm>
          <a:prstGeom prst="rect">
            <a:avLst/>
          </a:prstGeom>
        </p:spPr>
      </p:pic>
      <p:sp>
        <p:nvSpPr>
          <p:cNvPr id="2" name="Title 1">
            <a:extLst>
              <a:ext uri="{FF2B5EF4-FFF2-40B4-BE49-F238E27FC236}">
                <a16:creationId xmlns:a16="http://schemas.microsoft.com/office/drawing/2014/main" id="{8AD76BE4-2E54-CCF0-6024-FE79661FFB77}"/>
              </a:ext>
            </a:extLst>
          </p:cNvPr>
          <p:cNvSpPr>
            <a:spLocks noGrp="1"/>
          </p:cNvSpPr>
          <p:nvPr>
            <p:ph type="title"/>
          </p:nvPr>
        </p:nvSpPr>
        <p:spPr/>
        <p:txBody>
          <a:bodyPr/>
          <a:lstStyle/>
          <a:p>
            <a:r>
              <a:rPr lang="en-US" dirty="0"/>
              <a:t>Typical Experimental Apparatus</a:t>
            </a:r>
            <a:endParaRPr lang="en-CA" dirty="0"/>
          </a:p>
        </p:txBody>
      </p:sp>
      <p:sp>
        <p:nvSpPr>
          <p:cNvPr id="3" name="Content Placeholder 2">
            <a:extLst>
              <a:ext uri="{FF2B5EF4-FFF2-40B4-BE49-F238E27FC236}">
                <a16:creationId xmlns:a16="http://schemas.microsoft.com/office/drawing/2014/main" id="{9704E0FE-191E-47C9-90A8-2B2C0DC274B8}"/>
              </a:ext>
            </a:extLst>
          </p:cNvPr>
          <p:cNvSpPr>
            <a:spLocks noGrp="1"/>
          </p:cNvSpPr>
          <p:nvPr>
            <p:ph idx="1"/>
          </p:nvPr>
        </p:nvSpPr>
        <p:spPr>
          <a:xfrm>
            <a:off x="838200" y="5772833"/>
            <a:ext cx="9928123" cy="583518"/>
          </a:xfrm>
        </p:spPr>
        <p:txBody>
          <a:bodyPr>
            <a:normAutofit fontScale="62500" lnSpcReduction="20000"/>
          </a:bodyPr>
          <a:lstStyle/>
          <a:p>
            <a:pPr marL="0" indent="0">
              <a:buNone/>
            </a:pPr>
            <a:r>
              <a:rPr lang="en-US" sz="2400" dirty="0">
                <a:solidFill>
                  <a:schemeClr val="bg1">
                    <a:lumMod val="65000"/>
                  </a:schemeClr>
                </a:solidFill>
              </a:rPr>
              <a:t>Ultracold Lithium University of California, Santa Barbara; </a:t>
            </a:r>
          </a:p>
          <a:p>
            <a:pPr marL="0" indent="0">
              <a:buNone/>
            </a:pPr>
            <a:r>
              <a:rPr lang="en-US" sz="2400" dirty="0">
                <a:solidFill>
                  <a:schemeClr val="bg1">
                    <a:lumMod val="65000"/>
                  </a:schemeClr>
                </a:solidFill>
              </a:rPr>
              <a:t>PhD Thesis, C. Fujiwara (2019)</a:t>
            </a:r>
            <a:endParaRPr lang="en-CA" sz="2400" dirty="0">
              <a:solidFill>
                <a:schemeClr val="bg1">
                  <a:lumMod val="65000"/>
                </a:schemeClr>
              </a:solidFill>
            </a:endParaRPr>
          </a:p>
        </p:txBody>
      </p:sp>
      <p:sp>
        <p:nvSpPr>
          <p:cNvPr id="4" name="Slide Number Placeholder 3">
            <a:extLst>
              <a:ext uri="{FF2B5EF4-FFF2-40B4-BE49-F238E27FC236}">
                <a16:creationId xmlns:a16="http://schemas.microsoft.com/office/drawing/2014/main" id="{25ADC876-03B1-B747-A684-8B4827260CFC}"/>
              </a:ext>
            </a:extLst>
          </p:cNvPr>
          <p:cNvSpPr>
            <a:spLocks noGrp="1"/>
          </p:cNvSpPr>
          <p:nvPr>
            <p:ph type="sldNum" sz="quarter" idx="12"/>
          </p:nvPr>
        </p:nvSpPr>
        <p:spPr/>
        <p:txBody>
          <a:bodyPr/>
          <a:lstStyle/>
          <a:p>
            <a:fld id="{4D50DD86-CF18-46D2-8DDD-E138DBEC5472}" type="slidenum">
              <a:rPr lang="en-CA" smtClean="0"/>
              <a:t>10</a:t>
            </a:fld>
            <a:endParaRPr lang="en-CA"/>
          </a:p>
        </p:txBody>
      </p:sp>
    </p:spTree>
    <p:extLst>
      <p:ext uri="{BB962C8B-B14F-4D97-AF65-F5344CB8AC3E}">
        <p14:creationId xmlns:p14="http://schemas.microsoft.com/office/powerpoint/2010/main" val="3827592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s Molecules and Gas Flow">
            <a:extLst>
              <a:ext uri="{FF2B5EF4-FFF2-40B4-BE49-F238E27FC236}">
                <a16:creationId xmlns:a16="http://schemas.microsoft.com/office/drawing/2014/main" id="{EDCD4915-8795-5DCE-5826-E26D136B8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135" y="975570"/>
            <a:ext cx="3746090" cy="42018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43E5C3-3190-B1B3-4C1B-E324DC4BFD54}"/>
              </a:ext>
            </a:extLst>
          </p:cNvPr>
          <p:cNvSpPr>
            <a:spLocks noGrp="1"/>
          </p:cNvSpPr>
          <p:nvPr>
            <p:ph type="title"/>
          </p:nvPr>
        </p:nvSpPr>
        <p:spPr/>
        <p:txBody>
          <a:bodyPr/>
          <a:lstStyle/>
          <a:p>
            <a:r>
              <a:rPr lang="en-US" dirty="0"/>
              <a:t>Molecular Flow regime</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FEAE0-B314-3416-E4F0-00AB810D19A6}"/>
                  </a:ext>
                </a:extLst>
              </p:cNvPr>
              <p:cNvSpPr>
                <a:spLocks noGrp="1"/>
              </p:cNvSpPr>
              <p:nvPr>
                <p:ph idx="1"/>
              </p:nvPr>
            </p:nvSpPr>
            <p:spPr>
              <a:xfrm>
                <a:off x="838200" y="1825625"/>
                <a:ext cx="10515600" cy="4667250"/>
              </a:xfrm>
            </p:spPr>
            <p:txBody>
              <a:bodyPr>
                <a:normAutofit fontScale="92500" lnSpcReduction="10000"/>
              </a:bodyPr>
              <a:lstStyle/>
              <a:p>
                <a:r>
                  <a:rPr lang="en-US" b="1" dirty="0"/>
                  <a:t>Mean free path</a:t>
                </a:r>
                <a:r>
                  <a:rPr lang="en-US" dirty="0"/>
                  <a:t>, for various pressure regimes:</a:t>
                </a:r>
              </a:p>
              <a:p>
                <a:pPr lvl="1">
                  <a:buFontTx/>
                  <a:buChar char="-"/>
                </a:pPr>
                <a14:m>
                  <m:oMath xmlns:m="http://schemas.openxmlformats.org/officeDocument/2006/math">
                    <m:sSub>
                      <m:sSubPr>
                        <m:ctrlPr>
                          <a:rPr lang="en-US" b="0" i="1" smtClean="0">
                            <a:latin typeface="Cambria Math" panose="02040503050406030204" pitchFamily="18" charset="0"/>
                          </a:rPr>
                        </m:ctrlPr>
                      </m:sSubPr>
                      <m:e>
                        <m:r>
                          <a:rPr lang="el-GR" b="0" i="1" smtClean="0">
                            <a:latin typeface="Cambria Math" panose="02040503050406030204" pitchFamily="18" charset="0"/>
                          </a:rPr>
                          <m:t>𝜆</m:t>
                        </m:r>
                      </m:e>
                      <m:sub>
                        <m:r>
                          <m:rPr>
                            <m:sty m:val="p"/>
                          </m:rPr>
                          <a:rPr lang="en-US" b="0" i="0" smtClean="0">
                            <a:latin typeface="Cambria Math" panose="02040503050406030204" pitchFamily="18" charset="0"/>
                          </a:rPr>
                          <m:t>mean</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1 </m:t>
                        </m:r>
                        <m:r>
                          <m:rPr>
                            <m:sty m:val="p"/>
                          </m:rPr>
                          <a:rPr lang="en-US" b="0" i="0" smtClean="0">
                            <a:latin typeface="Cambria Math" panose="02040503050406030204" pitchFamily="18" charset="0"/>
                          </a:rPr>
                          <m:t>Torr</m:t>
                        </m:r>
                      </m:e>
                    </m:d>
                    <m:r>
                      <a:rPr lang="en-US" b="0" i="1" smtClean="0">
                        <a:latin typeface="Cambria Math" panose="02040503050406030204" pitchFamily="18" charset="0"/>
                        <a:ea typeface="Cambria Math" panose="02040503050406030204" pitchFamily="18" charset="0"/>
                      </a:rPr>
                      <m:t>≅30 </m:t>
                    </m:r>
                    <m:r>
                      <a:rPr lang="el-GR"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i="1" dirty="0">
                  <a:latin typeface="Cambria Math" panose="02040503050406030204" pitchFamily="18" charset="0"/>
                  <a:ea typeface="Cambria Math" panose="02040503050406030204" pitchFamily="18" charset="0"/>
                </a:endParaRPr>
              </a:p>
              <a:p>
                <a:pPr lvl="1">
                  <a:buFontTx/>
                  <a:buChar char="-"/>
                </a:pPr>
                <a14:m>
                  <m:oMath xmlns:m="http://schemas.openxmlformats.org/officeDocument/2006/math">
                    <m:sSub>
                      <m:sSubPr>
                        <m:ctrlPr>
                          <a:rPr lang="en-US" b="0" i="1" smtClean="0">
                            <a:latin typeface="Cambria Math" panose="02040503050406030204" pitchFamily="18" charset="0"/>
                          </a:rPr>
                        </m:ctrlPr>
                      </m:sSubPr>
                      <m:e>
                        <m:r>
                          <a:rPr lang="el-GR" b="0" i="1" smtClean="0">
                            <a:latin typeface="Cambria Math" panose="02040503050406030204" pitchFamily="18" charset="0"/>
                          </a:rPr>
                          <m:t>𝜆</m:t>
                        </m:r>
                      </m:e>
                      <m:sub>
                        <m:r>
                          <m:rPr>
                            <m:sty m:val="p"/>
                          </m:rPr>
                          <a:rPr lang="en-US" b="0" i="0" smtClean="0">
                            <a:latin typeface="Cambria Math" panose="02040503050406030204" pitchFamily="18" charset="0"/>
                          </a:rPr>
                          <m:t>mean</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Torr</m:t>
                        </m:r>
                      </m:e>
                    </m:d>
                    <m:r>
                      <a:rPr lang="en-US" b="0" i="1" smtClean="0">
                        <a:latin typeface="Cambria Math" panose="02040503050406030204" pitchFamily="18" charset="0"/>
                        <a:ea typeface="Cambria Math" panose="02040503050406030204" pitchFamily="18" charset="0"/>
                      </a:rPr>
                      <m:t>≅30 </m:t>
                    </m:r>
                    <m:r>
                      <a:rPr lang="en-US" b="0" i="1" smtClean="0">
                        <a:latin typeface="Cambria Math" panose="02040503050406030204" pitchFamily="18" charset="0"/>
                        <a:ea typeface="Cambria Math" panose="02040503050406030204" pitchFamily="18" charset="0"/>
                      </a:rPr>
                      <m:t>𝑚</m:t>
                    </m:r>
                  </m:oMath>
                </a14:m>
                <a:endParaRPr lang="en-US" sz="2800" dirty="0"/>
              </a:p>
              <a:p>
                <a:pPr lvl="1">
                  <a:spcBef>
                    <a:spcPts val="1000"/>
                  </a:spcBef>
                  <a:buFontTx/>
                  <a:buChar char="-"/>
                  <a:defRPr/>
                </a:pPr>
                <a14:m>
                  <m:oMath xmlns:m="http://schemas.openxmlformats.org/officeDocument/2006/math">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l-GR"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m:rPr>
                            <m:sty m:val="p"/>
                          </m:rPr>
                          <a:rPr kumimoji="0" lang="en-US" b="0" i="0" u="none" strike="noStrike" kern="1200" cap="none" spc="0" normalizeH="0" baseline="0" noProof="0" smtClean="0">
                            <a:ln>
                              <a:noFill/>
                            </a:ln>
                            <a:solidFill>
                              <a:prstClr val="black"/>
                            </a:solidFill>
                            <a:effectLst/>
                            <a:uLnTx/>
                            <a:uFillTx/>
                            <a:latin typeface="Cambria Math" panose="02040503050406030204" pitchFamily="18" charset="0"/>
                            <a:cs typeface="+mn-cs"/>
                          </a:rPr>
                          <m:t>mean</m:t>
                        </m:r>
                      </m:sub>
                    </m:sSub>
                    <m:d>
                      <m:d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sup>
                        </m:s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m:rPr>
                            <m:sty m:val="p"/>
                          </m:rPr>
                          <a:rPr kumimoji="0" lang="en-US" b="0" i="0" u="none" strike="noStrike" kern="1200" cap="none" spc="0" normalizeH="0" baseline="0" noProof="0" smtClean="0">
                            <a:ln>
                              <a:noFill/>
                            </a:ln>
                            <a:solidFill>
                              <a:prstClr val="black"/>
                            </a:solidFill>
                            <a:effectLst/>
                            <a:uLnTx/>
                            <a:uFillTx/>
                            <a:latin typeface="Cambria Math" panose="02040503050406030204" pitchFamily="18" charset="0"/>
                            <a:cs typeface="+mn-cs"/>
                          </a:rPr>
                          <m:t>Torr</m:t>
                        </m:r>
                      </m:e>
                    </m:d>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≅30 </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𝑘𝑚</m:t>
                    </m:r>
                  </m:oMath>
                </a14:m>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a:buFontTx/>
                  <a:buChar char="-"/>
                </a:pPr>
                <a:endParaRPr lang="en-US" sz="2200" dirty="0"/>
              </a:p>
              <a:p>
                <a:r>
                  <a:rPr lang="en-US" b="1" dirty="0"/>
                  <a:t>Throughput</a:t>
                </a:r>
                <a:r>
                  <a:rPr lang="en-US" dirty="0"/>
                  <a: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𝑑𝑡</m:t>
                    </m:r>
                    <m:d>
                      <m:dPr>
                        <m:ctrlPr>
                          <a:rPr lang="en-US" b="0" i="1" smtClean="0">
                            <a:latin typeface="Cambria Math" panose="02040503050406030204" pitchFamily="18" charset="0"/>
                          </a:rPr>
                        </m:ctrlPr>
                      </m:dPr>
                      <m:e>
                        <m:r>
                          <a:rPr lang="en-US" b="0" i="1" smtClean="0">
                            <a:latin typeface="Cambria Math" panose="02040503050406030204" pitchFamily="18" charset="0"/>
                          </a:rPr>
                          <m:t>𝑃𝑉</m:t>
                        </m:r>
                      </m:e>
                    </m:d>
                    <m:r>
                      <a:rPr lang="en-US" b="0" i="1" smtClean="0">
                        <a:latin typeface="Cambria Math" panose="02040503050406030204" pitchFamily="18" charset="0"/>
                      </a:rPr>
                      <m:t>=</m:t>
                    </m:r>
                    <m:r>
                      <a:rPr lang="en-US" b="0" i="1" smtClean="0">
                        <a:latin typeface="Cambria Math" panose="02040503050406030204" pitchFamily="18" charset="0"/>
                      </a:rPr>
                      <m:t>𝑄</m:t>
                    </m:r>
                  </m:oMath>
                </a14:m>
                <a:endParaRPr lang="en-US" dirty="0"/>
              </a:p>
              <a:p>
                <a:endParaRPr lang="en-US" sz="1700" dirty="0"/>
              </a:p>
              <a:p>
                <a:r>
                  <a:rPr lang="en-US" b="1" dirty="0"/>
                  <a:t>Conductance</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en>
                    </m:f>
                  </m:oMath>
                </a14:m>
                <a:r>
                  <a:rPr lang="en-US" dirty="0"/>
                  <a:t> and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l-GR" b="0" i="1" smtClean="0">
                        <a:latin typeface="Cambria Math" panose="02040503050406030204" pitchFamily="18" charset="0"/>
                      </a:rPr>
                      <m:t>𝛼</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oMath>
                </a14:m>
                <a:endParaRPr lang="en-US" dirty="0"/>
              </a:p>
              <a:p>
                <a:pPr marL="0" indent="0">
                  <a:buNone/>
                </a:pPr>
                <a:r>
                  <a:rPr lang="en-US" dirty="0"/>
                  <a:t>	- Aperture: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=9.3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oMath>
                </a14:m>
                <a:r>
                  <a:rPr lang="en-US" dirty="0"/>
                  <a:t> </a:t>
                </a:r>
                <a:r>
                  <a:rPr lang="en-US" i="1" dirty="0" err="1"/>
                  <a:t>Litre</a:t>
                </a:r>
                <a:r>
                  <a:rPr lang="en-US" i="1" dirty="0"/>
                  <a:t>/s </a:t>
                </a:r>
                <a:r>
                  <a:rPr lang="en-US" dirty="0"/>
                  <a:t>where diameter </a:t>
                </a:r>
                <a14:m>
                  <m:oMath xmlns:m="http://schemas.openxmlformats.org/officeDocument/2006/math">
                    <m:r>
                      <a:rPr lang="en-US" b="0" i="1" smtClean="0">
                        <a:latin typeface="Cambria Math" panose="02040503050406030204" pitchFamily="18" charset="0"/>
                      </a:rPr>
                      <m:t>𝐷</m:t>
                    </m:r>
                  </m:oMath>
                </a14:m>
                <a:r>
                  <a:rPr lang="en-US" dirty="0"/>
                  <a:t> in </a:t>
                </a:r>
                <a:r>
                  <a:rPr lang="en-US" i="1" dirty="0"/>
                  <a:t>cm</a:t>
                </a:r>
              </a:p>
              <a:p>
                <a:pPr marL="0" indent="0">
                  <a:buNone/>
                </a:pPr>
                <a:r>
                  <a:rPr lang="en-US" dirty="0"/>
                  <a:t>	- Cylindrical tubes: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=12.4</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3</m:t>
                            </m:r>
                          </m:sup>
                        </m:sSup>
                      </m:num>
                      <m:den>
                        <m:r>
                          <a:rPr lang="en-US" b="0" i="1" smtClean="0">
                            <a:latin typeface="Cambria Math" panose="02040503050406030204" pitchFamily="18" charset="0"/>
                          </a:rPr>
                          <m:t>𝐿</m:t>
                        </m:r>
                      </m:den>
                    </m:f>
                  </m:oMath>
                </a14:m>
                <a:r>
                  <a:rPr lang="en-US" dirty="0"/>
                  <a:t>  L/s   where length </a:t>
                </a:r>
                <a14:m>
                  <m:oMath xmlns:m="http://schemas.openxmlformats.org/officeDocument/2006/math">
                    <m:r>
                      <a:rPr lang="en-US" b="0" i="1" smtClean="0">
                        <a:latin typeface="Cambria Math" panose="02040503050406030204" pitchFamily="18" charset="0"/>
                      </a:rPr>
                      <m:t>𝐿</m:t>
                    </m:r>
                  </m:oMath>
                </a14:m>
                <a:r>
                  <a:rPr lang="en-US" dirty="0"/>
                  <a:t> in </a:t>
                </a:r>
                <a:r>
                  <a:rPr lang="en-US" i="1" dirty="0"/>
                  <a:t>cm</a:t>
                </a:r>
              </a:p>
              <a:p>
                <a:endParaRPr lang="en-US" dirty="0"/>
              </a:p>
            </p:txBody>
          </p:sp>
        </mc:Choice>
        <mc:Fallback xmlns="">
          <p:sp>
            <p:nvSpPr>
              <p:cNvPr id="3" name="Content Placeholder 2">
                <a:extLst>
                  <a:ext uri="{FF2B5EF4-FFF2-40B4-BE49-F238E27FC236}">
                    <a16:creationId xmlns:a16="http://schemas.microsoft.com/office/drawing/2014/main" id="{8E6FEAE0-B314-3416-E4F0-00AB810D19A6}"/>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4"/>
                <a:stretch>
                  <a:fillRect l="-928" t="-26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1068B3-A2D4-D5E4-A643-842B5B4844E7}"/>
                  </a:ext>
                </a:extLst>
              </p:cNvPr>
              <p:cNvSpPr txBox="1"/>
              <p:nvPr/>
            </p:nvSpPr>
            <p:spPr>
              <a:xfrm>
                <a:off x="7677986" y="365125"/>
                <a:ext cx="3675814" cy="569387"/>
              </a:xfrm>
              <a:prstGeom prst="rect">
                <a:avLst/>
              </a:prstGeom>
              <a:solidFill>
                <a:srgbClr val="CCFFCC"/>
              </a:solidFill>
            </p:spPr>
            <p:txBody>
              <a:bodyPr wrap="none" lIns="0" tIns="0" rIns="0" bIns="0" rtlCol="0">
                <a:spAutoFit/>
              </a:bodyPr>
              <a:lstStyle/>
              <a:p>
                <a:r>
                  <a:rPr lang="en-CA" sz="2400" dirty="0"/>
                  <a:t>Mean free path </a:t>
                </a:r>
                <a14:m>
                  <m:oMath xmlns:m="http://schemas.openxmlformats.org/officeDocument/2006/math">
                    <m:sSub>
                      <m:sSubPr>
                        <m:ctrlPr>
                          <a:rPr lang="en-US" sz="2400" b="0" i="1" smtClean="0">
                            <a:latin typeface="Cambria Math" panose="02040503050406030204" pitchFamily="18" charset="0"/>
                          </a:rPr>
                        </m:ctrlPr>
                      </m:sSubPr>
                      <m:e>
                        <m:r>
                          <a:rPr lang="el-GR" sz="2400" b="0" i="1" smtClean="0">
                            <a:latin typeface="Cambria Math" panose="02040503050406030204" pitchFamily="18" charset="0"/>
                          </a:rPr>
                          <m:t>𝜆</m:t>
                        </m:r>
                      </m:e>
                      <m:sub>
                        <m:r>
                          <m:rPr>
                            <m:sty m:val="p"/>
                          </m:rPr>
                          <a:rPr lang="en-US" sz="2400" b="0" i="0" smtClean="0">
                            <a:latin typeface="Cambria Math" panose="02040503050406030204" pitchFamily="18" charset="0"/>
                          </a:rPr>
                          <m:t>mean</m:t>
                        </m:r>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0</m:t>
                            </m:r>
                          </m:sub>
                        </m:sSub>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m:rPr>
                            <m:sty m:val="p"/>
                          </m:rPr>
                          <a:rPr lang="el-GR" sz="2400" b="0" i="0" smtClean="0">
                            <a:latin typeface="Cambria Math" panose="02040503050406030204" pitchFamily="18" charset="0"/>
                          </a:rPr>
                          <m:t>σ</m:t>
                        </m:r>
                      </m:den>
                    </m:f>
                  </m:oMath>
                </a14:m>
                <a:endParaRPr lang="en-CA" sz="2400" dirty="0"/>
              </a:p>
            </p:txBody>
          </p:sp>
        </mc:Choice>
        <mc:Fallback xmlns="">
          <p:sp>
            <p:nvSpPr>
              <p:cNvPr id="4" name="TextBox 3">
                <a:extLst>
                  <a:ext uri="{FF2B5EF4-FFF2-40B4-BE49-F238E27FC236}">
                    <a16:creationId xmlns:a16="http://schemas.microsoft.com/office/drawing/2014/main" id="{0B1068B3-A2D4-D5E4-A643-842B5B4844E7}"/>
                  </a:ext>
                </a:extLst>
              </p:cNvPr>
              <p:cNvSpPr txBox="1">
                <a:spLocks noRot="1" noChangeAspect="1" noMove="1" noResize="1" noEditPoints="1" noAdjustHandles="1" noChangeArrowheads="1" noChangeShapeType="1" noTextEdit="1"/>
              </p:cNvSpPr>
              <p:nvPr/>
            </p:nvSpPr>
            <p:spPr>
              <a:xfrm>
                <a:off x="7677986" y="365125"/>
                <a:ext cx="3675814" cy="569387"/>
              </a:xfrm>
              <a:prstGeom prst="rect">
                <a:avLst/>
              </a:prstGeom>
              <a:blipFill>
                <a:blip r:embed="rId5"/>
                <a:stretch>
                  <a:fillRect l="-5141" t="-2151" b="-11828"/>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5632802D-AEBC-C927-578D-2F87B8A64EA0}"/>
              </a:ext>
            </a:extLst>
          </p:cNvPr>
          <p:cNvSpPr>
            <a:spLocks noGrp="1"/>
          </p:cNvSpPr>
          <p:nvPr>
            <p:ph type="sldNum" sz="quarter" idx="12"/>
          </p:nvPr>
        </p:nvSpPr>
        <p:spPr/>
        <p:txBody>
          <a:bodyPr/>
          <a:lstStyle/>
          <a:p>
            <a:fld id="{4D50DD86-CF18-46D2-8DDD-E138DBEC5472}" type="slidenum">
              <a:rPr lang="en-CA" smtClean="0"/>
              <a:t>11</a:t>
            </a:fld>
            <a:endParaRPr lang="en-CA"/>
          </a:p>
        </p:txBody>
      </p:sp>
    </p:spTree>
    <p:extLst>
      <p:ext uri="{BB962C8B-B14F-4D97-AF65-F5344CB8AC3E}">
        <p14:creationId xmlns:p14="http://schemas.microsoft.com/office/powerpoint/2010/main" val="29921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8BB39-4C43-E578-DA69-007710773BD1}"/>
              </a:ext>
            </a:extLst>
          </p:cNvPr>
          <p:cNvPicPr>
            <a:picLocks noChangeAspect="1"/>
          </p:cNvPicPr>
          <p:nvPr/>
        </p:nvPicPr>
        <p:blipFill>
          <a:blip r:embed="rId3"/>
          <a:stretch>
            <a:fillRect/>
          </a:stretch>
        </p:blipFill>
        <p:spPr>
          <a:xfrm>
            <a:off x="1958057" y="1800018"/>
            <a:ext cx="8492196" cy="4589123"/>
          </a:xfrm>
          <a:prstGeom prst="rect">
            <a:avLst/>
          </a:prstGeom>
        </p:spPr>
      </p:pic>
      <p:sp>
        <p:nvSpPr>
          <p:cNvPr id="2" name="Title 1">
            <a:extLst>
              <a:ext uri="{FF2B5EF4-FFF2-40B4-BE49-F238E27FC236}">
                <a16:creationId xmlns:a16="http://schemas.microsoft.com/office/drawing/2014/main" id="{3ECB34CB-9F1F-52D0-2CCB-BD08E72808D7}"/>
              </a:ext>
            </a:extLst>
          </p:cNvPr>
          <p:cNvSpPr>
            <a:spLocks noGrp="1"/>
          </p:cNvSpPr>
          <p:nvPr>
            <p:ph type="title"/>
          </p:nvPr>
        </p:nvSpPr>
        <p:spPr/>
        <p:txBody>
          <a:bodyPr/>
          <a:lstStyle/>
          <a:p>
            <a:pPr algn="ctr"/>
            <a:r>
              <a:rPr lang="en-US" dirty="0"/>
              <a:t>Leaks? Residual Gas Analyzer (RGA)</a:t>
            </a:r>
            <a:endParaRPr lang="en-CA" dirty="0"/>
          </a:p>
        </p:txBody>
      </p:sp>
      <p:sp>
        <p:nvSpPr>
          <p:cNvPr id="3" name="Content Placeholder 2">
            <a:extLst>
              <a:ext uri="{FF2B5EF4-FFF2-40B4-BE49-F238E27FC236}">
                <a16:creationId xmlns:a16="http://schemas.microsoft.com/office/drawing/2014/main" id="{D0BDCDC5-FC50-D8DC-415A-C655EE055C21}"/>
              </a:ext>
            </a:extLst>
          </p:cNvPr>
          <p:cNvSpPr>
            <a:spLocks noGrp="1"/>
          </p:cNvSpPr>
          <p:nvPr>
            <p:ph idx="1"/>
          </p:nvPr>
        </p:nvSpPr>
        <p:spPr>
          <a:xfrm>
            <a:off x="582875" y="2575475"/>
            <a:ext cx="684571" cy="512430"/>
          </a:xfrm>
        </p:spPr>
        <p:txBody>
          <a:bodyPr/>
          <a:lstStyle/>
          <a:p>
            <a:pPr marL="0" indent="0">
              <a:buNone/>
            </a:pPr>
            <a:r>
              <a:rPr lang="en-US" dirty="0"/>
              <a:t>H2 </a:t>
            </a:r>
            <a:endParaRPr lang="en-CA" dirty="0"/>
          </a:p>
        </p:txBody>
      </p:sp>
      <p:pic>
        <p:nvPicPr>
          <p:cNvPr id="7" name="Picture 6">
            <a:extLst>
              <a:ext uri="{FF2B5EF4-FFF2-40B4-BE49-F238E27FC236}">
                <a16:creationId xmlns:a16="http://schemas.microsoft.com/office/drawing/2014/main" id="{4AE3E193-5379-B61D-F5A3-F73EBA8B580B}"/>
              </a:ext>
            </a:extLst>
          </p:cNvPr>
          <p:cNvPicPr>
            <a:picLocks noChangeAspect="1"/>
          </p:cNvPicPr>
          <p:nvPr/>
        </p:nvPicPr>
        <p:blipFill rotWithShape="1">
          <a:blip r:embed="rId4"/>
          <a:srcRect r="4614" b="8216"/>
          <a:stretch/>
        </p:blipFill>
        <p:spPr>
          <a:xfrm>
            <a:off x="1947308" y="1800018"/>
            <a:ext cx="8492195" cy="4576395"/>
          </a:xfrm>
          <a:prstGeom prst="rect">
            <a:avLst/>
          </a:prstGeom>
        </p:spPr>
      </p:pic>
      <p:sp>
        <p:nvSpPr>
          <p:cNvPr id="4" name="Content Placeholder 2">
            <a:extLst>
              <a:ext uri="{FF2B5EF4-FFF2-40B4-BE49-F238E27FC236}">
                <a16:creationId xmlns:a16="http://schemas.microsoft.com/office/drawing/2014/main" id="{0C7D4E6B-AE48-A3E0-31A7-DAD33168E412}"/>
              </a:ext>
            </a:extLst>
          </p:cNvPr>
          <p:cNvSpPr txBox="1">
            <a:spLocks/>
          </p:cNvSpPr>
          <p:nvPr/>
        </p:nvSpPr>
        <p:spPr>
          <a:xfrm>
            <a:off x="4180147" y="4138399"/>
            <a:ext cx="932627" cy="512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O2 </a:t>
            </a:r>
            <a:endParaRPr lang="en-CA" dirty="0"/>
          </a:p>
        </p:txBody>
      </p:sp>
      <p:cxnSp>
        <p:nvCxnSpPr>
          <p:cNvPr id="8" name="Straight Arrow Connector 7">
            <a:extLst>
              <a:ext uri="{FF2B5EF4-FFF2-40B4-BE49-F238E27FC236}">
                <a16:creationId xmlns:a16="http://schemas.microsoft.com/office/drawing/2014/main" id="{F011C6F3-20D2-73D5-C858-2C1603E9E137}"/>
              </a:ext>
            </a:extLst>
          </p:cNvPr>
          <p:cNvCxnSpPr/>
          <p:nvPr/>
        </p:nvCxnSpPr>
        <p:spPr>
          <a:xfrm flipH="1" flipV="1">
            <a:off x="1278194" y="2831690"/>
            <a:ext cx="1671483" cy="597310"/>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652076E6-EB1E-DCA4-618D-5E9916248B12}"/>
              </a:ext>
            </a:extLst>
          </p:cNvPr>
          <p:cNvSpPr txBox="1">
            <a:spLocks/>
          </p:cNvSpPr>
          <p:nvPr/>
        </p:nvSpPr>
        <p:spPr>
          <a:xfrm>
            <a:off x="5629686" y="3381185"/>
            <a:ext cx="932627" cy="512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N2 </a:t>
            </a:r>
            <a:endParaRPr lang="en-CA" dirty="0"/>
          </a:p>
        </p:txBody>
      </p:sp>
      <p:sp>
        <p:nvSpPr>
          <p:cNvPr id="10" name="Content Placeholder 2">
            <a:extLst>
              <a:ext uri="{FF2B5EF4-FFF2-40B4-BE49-F238E27FC236}">
                <a16:creationId xmlns:a16="http://schemas.microsoft.com/office/drawing/2014/main" id="{9EB97322-70C6-5525-1516-27F4C32D4D50}"/>
              </a:ext>
            </a:extLst>
          </p:cNvPr>
          <p:cNvSpPr txBox="1">
            <a:spLocks/>
          </p:cNvSpPr>
          <p:nvPr/>
        </p:nvSpPr>
        <p:spPr>
          <a:xfrm>
            <a:off x="7439541" y="3754234"/>
            <a:ext cx="932627" cy="512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CO2 </a:t>
            </a:r>
            <a:endParaRPr lang="en-CA" dirty="0"/>
          </a:p>
        </p:txBody>
      </p:sp>
      <p:sp>
        <p:nvSpPr>
          <p:cNvPr id="6" name="Slide Number Placeholder 5">
            <a:extLst>
              <a:ext uri="{FF2B5EF4-FFF2-40B4-BE49-F238E27FC236}">
                <a16:creationId xmlns:a16="http://schemas.microsoft.com/office/drawing/2014/main" id="{F6B19024-E32E-17C4-DFCD-69BF2C558243}"/>
              </a:ext>
            </a:extLst>
          </p:cNvPr>
          <p:cNvSpPr>
            <a:spLocks noGrp="1"/>
          </p:cNvSpPr>
          <p:nvPr>
            <p:ph type="sldNum" sz="quarter" idx="12"/>
          </p:nvPr>
        </p:nvSpPr>
        <p:spPr/>
        <p:txBody>
          <a:bodyPr/>
          <a:lstStyle/>
          <a:p>
            <a:fld id="{4D50DD86-CF18-46D2-8DDD-E138DBEC5472}" type="slidenum">
              <a:rPr lang="en-CA" smtClean="0"/>
              <a:t>12</a:t>
            </a:fld>
            <a:endParaRPr lang="en-CA"/>
          </a:p>
        </p:txBody>
      </p:sp>
    </p:spTree>
    <p:extLst>
      <p:ext uri="{BB962C8B-B14F-4D97-AF65-F5344CB8AC3E}">
        <p14:creationId xmlns:p14="http://schemas.microsoft.com/office/powerpoint/2010/main" val="29618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BF30-BF67-1859-8534-F9120D5E105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Vacuum System: Pumps</a:t>
            </a:r>
            <a:endParaRPr lang="en-CA"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84E818B-F686-DFDE-9497-08B82C00F26E}"/>
              </a:ext>
            </a:extLst>
          </p:cNvPr>
          <p:cNvSpPr>
            <a:spLocks noGrp="1"/>
          </p:cNvSpPr>
          <p:nvPr>
            <p:ph idx="1"/>
          </p:nvPr>
        </p:nvSpPr>
        <p:spPr>
          <a:xfrm>
            <a:off x="838200" y="1825625"/>
            <a:ext cx="10515600" cy="1448517"/>
          </a:xfrm>
        </p:spPr>
        <p:txBody>
          <a:bodyPr/>
          <a:lstStyle/>
          <a:p>
            <a:r>
              <a:rPr lang="en-US" b="1" dirty="0"/>
              <a:t>Roughing pump </a:t>
            </a:r>
            <a:r>
              <a:rPr lang="en-US" dirty="0"/>
              <a:t>(best 0.01 Torr) </a:t>
            </a:r>
            <a:r>
              <a:rPr lang="en-US" dirty="0">
                <a:sym typeface="Wingdings" panose="05000000000000000000" pitchFamily="2" charset="2"/>
              </a:rPr>
              <a:t></a:t>
            </a:r>
            <a:r>
              <a:rPr lang="en-US" b="1" dirty="0">
                <a:sym typeface="Wingdings" panose="05000000000000000000" pitchFamily="2" charset="2"/>
              </a:rPr>
              <a:t> </a:t>
            </a:r>
            <a:r>
              <a:rPr lang="en-US" b="1" dirty="0"/>
              <a:t>Turbo Pump </a:t>
            </a:r>
            <a:r>
              <a:rPr lang="en-US" dirty="0"/>
              <a:t>(10</a:t>
            </a:r>
            <a:r>
              <a:rPr lang="en-US" baseline="30000" dirty="0"/>
              <a:t>-6</a:t>
            </a:r>
            <a:r>
              <a:rPr lang="en-US" dirty="0"/>
              <a:t>-10</a:t>
            </a:r>
            <a:r>
              <a:rPr lang="en-US" baseline="30000" dirty="0"/>
              <a:t>-10  </a:t>
            </a:r>
            <a:r>
              <a:rPr lang="en-US" dirty="0"/>
              <a:t>Torr)</a:t>
            </a:r>
          </a:p>
          <a:p>
            <a:pPr algn="l"/>
            <a:r>
              <a:rPr lang="en-US" b="1" dirty="0"/>
              <a:t>Ion Pump</a:t>
            </a:r>
            <a:r>
              <a:rPr lang="en-US" dirty="0"/>
              <a:t>: Main pump </a:t>
            </a:r>
            <a:r>
              <a:rPr lang="en-US" sz="2800" b="0" i="0" u="none" strike="noStrike" baseline="0" dirty="0">
                <a:latin typeface="CMR12"/>
              </a:rPr>
              <a:t>removes the noble gases, primarily </a:t>
            </a:r>
            <a:r>
              <a:rPr lang="en-US" sz="2800" b="0" i="0" u="none" strike="noStrike" baseline="0" dirty="0" err="1">
                <a:latin typeface="CMR12"/>
              </a:rPr>
              <a:t>Ar</a:t>
            </a:r>
            <a:r>
              <a:rPr lang="en-US" sz="2800" b="0" i="0" u="none" strike="noStrike" baseline="0" dirty="0">
                <a:latin typeface="CMR12"/>
              </a:rPr>
              <a:t> (6 L/s) and CH</a:t>
            </a:r>
            <a:r>
              <a:rPr lang="en-US" sz="1400" b="0" i="0" u="none" strike="noStrike" baseline="0" dirty="0">
                <a:latin typeface="CMR8"/>
              </a:rPr>
              <a:t>4 </a:t>
            </a:r>
            <a:r>
              <a:rPr lang="en-US" sz="2800" b="0" i="0" u="none" strike="noStrike" baseline="0" dirty="0">
                <a:latin typeface="CMR12"/>
              </a:rPr>
              <a:t>(15 L/s)</a:t>
            </a:r>
            <a:endParaRPr lang="en-CA" dirty="0"/>
          </a:p>
          <a:p>
            <a:pPr marL="0" indent="0" algn="l">
              <a:buNone/>
            </a:pPr>
            <a:endParaRPr lang="en-CA" dirty="0"/>
          </a:p>
        </p:txBody>
      </p:sp>
      <p:pic>
        <p:nvPicPr>
          <p:cNvPr id="2050" name="Picture 2" descr="SAES Getters | NexTorr-D-HV-1">
            <a:extLst>
              <a:ext uri="{FF2B5EF4-FFF2-40B4-BE49-F238E27FC236}">
                <a16:creationId xmlns:a16="http://schemas.microsoft.com/office/drawing/2014/main" id="{5395EF4F-307E-FB57-DD79-A152A2044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167" y="3045819"/>
            <a:ext cx="4175271" cy="31292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ACC82B7-70AC-C1D9-741E-71FB1EDE3E6A}"/>
              </a:ext>
            </a:extLst>
          </p:cNvPr>
          <p:cNvSpPr txBox="1">
            <a:spLocks/>
          </p:cNvSpPr>
          <p:nvPr/>
        </p:nvSpPr>
        <p:spPr>
          <a:xfrm>
            <a:off x="838201" y="2884969"/>
            <a:ext cx="6850626" cy="360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b="1" dirty="0"/>
              <a:t>Non-evaporative Getter (NEG)</a:t>
            </a:r>
            <a:r>
              <a:rPr lang="en-US" dirty="0"/>
              <a:t>: e.g. Ti-Sub</a:t>
            </a:r>
          </a:p>
          <a:p>
            <a:pPr marL="457200" lvl="1" indent="0">
              <a:buNone/>
            </a:pPr>
            <a:r>
              <a:rPr lang="en-US" dirty="0"/>
              <a:t>to boost H2 pumping (byproduct: </a:t>
            </a:r>
            <a:r>
              <a:rPr lang="pt-BR" dirty="0"/>
              <a:t>H2O, CO2, O2 and N2.</a:t>
            </a:r>
            <a:r>
              <a:rPr lang="en-US" dirty="0"/>
              <a:t>)</a:t>
            </a:r>
          </a:p>
          <a:p>
            <a:pPr marL="457200" lvl="1" indent="0">
              <a:buNone/>
            </a:pPr>
            <a:r>
              <a:rPr lang="en-US" dirty="0"/>
              <a:t>Getters do not pump noble gases as they are not chemically reactive.</a:t>
            </a:r>
          </a:p>
          <a:p>
            <a:pPr marL="0" indent="0">
              <a:buFont typeface="Arial" panose="020B0604020202020204" pitchFamily="34" charset="0"/>
              <a:buNone/>
            </a:pPr>
            <a:endParaRPr lang="en-CA" dirty="0"/>
          </a:p>
        </p:txBody>
      </p:sp>
      <p:sp>
        <p:nvSpPr>
          <p:cNvPr id="5" name="Slide Number Placeholder 4">
            <a:extLst>
              <a:ext uri="{FF2B5EF4-FFF2-40B4-BE49-F238E27FC236}">
                <a16:creationId xmlns:a16="http://schemas.microsoft.com/office/drawing/2014/main" id="{41E90540-209A-08D9-34F7-4347B4D68521}"/>
              </a:ext>
            </a:extLst>
          </p:cNvPr>
          <p:cNvSpPr>
            <a:spLocks noGrp="1"/>
          </p:cNvSpPr>
          <p:nvPr>
            <p:ph type="sldNum" sz="quarter" idx="12"/>
          </p:nvPr>
        </p:nvSpPr>
        <p:spPr/>
        <p:txBody>
          <a:bodyPr/>
          <a:lstStyle/>
          <a:p>
            <a:fld id="{4D50DD86-CF18-46D2-8DDD-E138DBEC5472}" type="slidenum">
              <a:rPr lang="en-CA" smtClean="0"/>
              <a:t>13</a:t>
            </a:fld>
            <a:endParaRPr lang="en-CA"/>
          </a:p>
        </p:txBody>
      </p:sp>
      <p:sp>
        <p:nvSpPr>
          <p:cNvPr id="6" name="Content Placeholder 2">
            <a:extLst>
              <a:ext uri="{FF2B5EF4-FFF2-40B4-BE49-F238E27FC236}">
                <a16:creationId xmlns:a16="http://schemas.microsoft.com/office/drawing/2014/main" id="{3958052A-F102-6490-BEF0-83DE50B8B0DE}"/>
              </a:ext>
            </a:extLst>
          </p:cNvPr>
          <p:cNvSpPr txBox="1">
            <a:spLocks/>
          </p:cNvSpPr>
          <p:nvPr/>
        </p:nvSpPr>
        <p:spPr>
          <a:xfrm>
            <a:off x="7594167" y="6218375"/>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50000"/>
                    <a:lumOff val="50000"/>
                  </a:schemeClr>
                </a:solidFill>
                <a:latin typeface="Helvetica Neue"/>
              </a:rPr>
              <a:t>SAES</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928228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ACC37-0B02-7787-E385-836FEB8D2082}"/>
              </a:ext>
            </a:extLst>
          </p:cNvPr>
          <p:cNvPicPr>
            <a:picLocks noChangeAspect="1"/>
          </p:cNvPicPr>
          <p:nvPr/>
        </p:nvPicPr>
        <p:blipFill rotWithShape="1">
          <a:blip r:embed="rId3"/>
          <a:srcRect l="13063" t="7845" r="12085" b="17726"/>
          <a:stretch/>
        </p:blipFill>
        <p:spPr>
          <a:xfrm>
            <a:off x="3702894" y="325409"/>
            <a:ext cx="5947612" cy="5828021"/>
          </a:xfrm>
          <a:prstGeom prst="rect">
            <a:avLst/>
          </a:prstGeom>
        </p:spPr>
      </p:pic>
      <p:sp>
        <p:nvSpPr>
          <p:cNvPr id="2" name="Title 1">
            <a:extLst>
              <a:ext uri="{FF2B5EF4-FFF2-40B4-BE49-F238E27FC236}">
                <a16:creationId xmlns:a16="http://schemas.microsoft.com/office/drawing/2014/main" id="{3EA94EFE-7140-8909-CD71-C611AD62943A}"/>
              </a:ext>
            </a:extLst>
          </p:cNvPr>
          <p:cNvSpPr>
            <a:spLocks noGrp="1"/>
          </p:cNvSpPr>
          <p:nvPr>
            <p:ph type="title"/>
          </p:nvPr>
        </p:nvSpPr>
        <p:spPr>
          <a:xfrm>
            <a:off x="410530" y="66357"/>
            <a:ext cx="10515600" cy="1325563"/>
          </a:xfrm>
        </p:spPr>
        <p:txBody>
          <a:bodyPr/>
          <a:lstStyle/>
          <a:p>
            <a:r>
              <a:rPr lang="en-US" dirty="0"/>
              <a:t>Sample Vacuum System</a:t>
            </a:r>
            <a:endParaRPr lang="en-CA" dirty="0"/>
          </a:p>
        </p:txBody>
      </p:sp>
      <p:sp>
        <p:nvSpPr>
          <p:cNvPr id="7" name="Content Placeholder 2">
            <a:extLst>
              <a:ext uri="{FF2B5EF4-FFF2-40B4-BE49-F238E27FC236}">
                <a16:creationId xmlns:a16="http://schemas.microsoft.com/office/drawing/2014/main" id="{2552D128-8682-7C31-94D8-6D559F12379C}"/>
              </a:ext>
            </a:extLst>
          </p:cNvPr>
          <p:cNvSpPr txBox="1">
            <a:spLocks/>
          </p:cNvSpPr>
          <p:nvPr/>
        </p:nvSpPr>
        <p:spPr>
          <a:xfrm>
            <a:off x="410530" y="6492875"/>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50000"/>
                    <a:lumOff val="50000"/>
                  </a:schemeClr>
                </a:solidFill>
                <a:latin typeface="Helvetica Neue"/>
              </a:rPr>
              <a:t>B. Hsu, Thywissen Lab internal report</a:t>
            </a:r>
            <a:endParaRPr lang="en-CA" sz="1600" dirty="0">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51D5CD42-C9B9-B853-A35B-B1A518D98F1B}"/>
              </a:ext>
            </a:extLst>
          </p:cNvPr>
          <p:cNvSpPr>
            <a:spLocks noGrp="1"/>
          </p:cNvSpPr>
          <p:nvPr>
            <p:ph type="sldNum" sz="quarter" idx="12"/>
          </p:nvPr>
        </p:nvSpPr>
        <p:spPr/>
        <p:txBody>
          <a:bodyPr/>
          <a:lstStyle/>
          <a:p>
            <a:r>
              <a:rPr lang="en-CA" dirty="0"/>
              <a:t>7</a:t>
            </a:r>
          </a:p>
        </p:txBody>
      </p:sp>
    </p:spTree>
    <p:extLst>
      <p:ext uri="{BB962C8B-B14F-4D97-AF65-F5344CB8AC3E}">
        <p14:creationId xmlns:p14="http://schemas.microsoft.com/office/powerpoint/2010/main" val="22877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434A54-2D59-698A-592F-154CA4C11F72}"/>
              </a:ext>
            </a:extLst>
          </p:cNvPr>
          <p:cNvPicPr>
            <a:picLocks noChangeAspect="1"/>
          </p:cNvPicPr>
          <p:nvPr/>
        </p:nvPicPr>
        <p:blipFill rotWithShape="1">
          <a:blip r:embed="rId3"/>
          <a:srcRect r="17773" b="16569"/>
          <a:stretch/>
        </p:blipFill>
        <p:spPr>
          <a:xfrm>
            <a:off x="2343988" y="1796932"/>
            <a:ext cx="5966670" cy="3646437"/>
          </a:xfrm>
          <a:prstGeom prst="rect">
            <a:avLst/>
          </a:prstGeom>
        </p:spPr>
      </p:pic>
      <p:sp>
        <p:nvSpPr>
          <p:cNvPr id="2" name="Title 1">
            <a:extLst>
              <a:ext uri="{FF2B5EF4-FFF2-40B4-BE49-F238E27FC236}">
                <a16:creationId xmlns:a16="http://schemas.microsoft.com/office/drawing/2014/main" id="{08016511-442E-4B41-BCD7-F554A33AD5A0}"/>
              </a:ext>
            </a:extLst>
          </p:cNvPr>
          <p:cNvSpPr>
            <a:spLocks noGrp="1"/>
          </p:cNvSpPr>
          <p:nvPr>
            <p:ph type="title"/>
          </p:nvPr>
        </p:nvSpPr>
        <p:spPr/>
        <p:txBody>
          <a:bodyPr/>
          <a:lstStyle/>
          <a:p>
            <a:r>
              <a:rPr lang="en-US" dirty="0"/>
              <a:t>Differential Pumping Stage</a:t>
            </a:r>
            <a:endParaRPr lang="en-CA" dirty="0"/>
          </a:p>
        </p:txBody>
      </p:sp>
      <p:pic>
        <p:nvPicPr>
          <p:cNvPr id="7" name="Picture 6">
            <a:extLst>
              <a:ext uri="{FF2B5EF4-FFF2-40B4-BE49-F238E27FC236}">
                <a16:creationId xmlns:a16="http://schemas.microsoft.com/office/drawing/2014/main" id="{4C99C794-ADC5-EC6A-D865-8C1AE6C48376}"/>
              </a:ext>
            </a:extLst>
          </p:cNvPr>
          <p:cNvPicPr>
            <a:picLocks noChangeAspect="1"/>
          </p:cNvPicPr>
          <p:nvPr/>
        </p:nvPicPr>
        <p:blipFill rotWithShape="1">
          <a:blip r:embed="rId4"/>
          <a:srcRect l="14501" t="49946" r="45091" b="16879"/>
          <a:stretch/>
        </p:blipFill>
        <p:spPr>
          <a:xfrm>
            <a:off x="9036627" y="368920"/>
            <a:ext cx="2197558" cy="1777959"/>
          </a:xfrm>
          <a:prstGeom prst="rect">
            <a:avLst/>
          </a:prstGeom>
        </p:spPr>
      </p:pic>
      <p:sp>
        <p:nvSpPr>
          <p:cNvPr id="8" name="Content Placeholder 2">
            <a:extLst>
              <a:ext uri="{FF2B5EF4-FFF2-40B4-BE49-F238E27FC236}">
                <a16:creationId xmlns:a16="http://schemas.microsoft.com/office/drawing/2014/main" id="{C21E5669-A52C-CB3F-C2CA-43A86BF03EB9}"/>
              </a:ext>
            </a:extLst>
          </p:cNvPr>
          <p:cNvSpPr txBox="1">
            <a:spLocks/>
          </p:cNvSpPr>
          <p:nvPr/>
        </p:nvSpPr>
        <p:spPr>
          <a:xfrm>
            <a:off x="3436846" y="5443369"/>
            <a:ext cx="5156200" cy="717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Current differential pumping tube with a 1.5mm opening </a:t>
            </a:r>
            <a:endParaRPr lang="en-CA" sz="2000" i="1" dirty="0"/>
          </a:p>
        </p:txBody>
      </p:sp>
      <p:sp>
        <p:nvSpPr>
          <p:cNvPr id="3" name="Slide Number Placeholder 2">
            <a:extLst>
              <a:ext uri="{FF2B5EF4-FFF2-40B4-BE49-F238E27FC236}">
                <a16:creationId xmlns:a16="http://schemas.microsoft.com/office/drawing/2014/main" id="{0746DD79-500A-0181-5875-3F36391ECC07}"/>
              </a:ext>
            </a:extLst>
          </p:cNvPr>
          <p:cNvSpPr>
            <a:spLocks noGrp="1"/>
          </p:cNvSpPr>
          <p:nvPr>
            <p:ph type="sldNum" sz="quarter" idx="12"/>
          </p:nvPr>
        </p:nvSpPr>
        <p:spPr/>
        <p:txBody>
          <a:bodyPr/>
          <a:lstStyle/>
          <a:p>
            <a:r>
              <a:rPr lang="en-US" dirty="0"/>
              <a:t>8</a:t>
            </a:r>
            <a:endParaRPr lang="en-CA" dirty="0"/>
          </a:p>
        </p:txBody>
      </p:sp>
    </p:spTree>
    <p:extLst>
      <p:ext uri="{BB962C8B-B14F-4D97-AF65-F5344CB8AC3E}">
        <p14:creationId xmlns:p14="http://schemas.microsoft.com/office/powerpoint/2010/main" val="53940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785D215-BDB8-9567-6466-505B619E3210}"/>
              </a:ext>
            </a:extLst>
          </p:cNvPr>
          <p:cNvSpPr/>
          <p:nvPr/>
        </p:nvSpPr>
        <p:spPr>
          <a:xfrm>
            <a:off x="6714234" y="1691550"/>
            <a:ext cx="598486" cy="60755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AC28741-0891-D0A0-FBDB-396A75E556B0}"/>
              </a:ext>
            </a:extLst>
          </p:cNvPr>
          <p:cNvSpPr>
            <a:spLocks noGrp="1"/>
          </p:cNvSpPr>
          <p:nvPr>
            <p:ph type="title"/>
          </p:nvPr>
        </p:nvSpPr>
        <p:spPr>
          <a:xfrm>
            <a:off x="102716" y="122423"/>
            <a:ext cx="6642008" cy="966618"/>
          </a:xfrm>
        </p:spPr>
        <p:txBody>
          <a:bodyPr>
            <a:normAutofit/>
          </a:bodyPr>
          <a:lstStyle/>
          <a:p>
            <a:r>
              <a:rPr lang="en-CA" dirty="0"/>
              <a:t>Sample vacuum system</a:t>
            </a:r>
          </a:p>
        </p:txBody>
      </p:sp>
      <p:sp>
        <p:nvSpPr>
          <p:cNvPr id="6" name="Google Shape;3987;p23">
            <a:extLst>
              <a:ext uri="{FF2B5EF4-FFF2-40B4-BE49-F238E27FC236}">
                <a16:creationId xmlns:a16="http://schemas.microsoft.com/office/drawing/2014/main" id="{C752B008-7C37-6320-13C3-19F1E92A0208}"/>
              </a:ext>
            </a:extLst>
          </p:cNvPr>
          <p:cNvSpPr/>
          <p:nvPr/>
        </p:nvSpPr>
        <p:spPr>
          <a:xfrm>
            <a:off x="8811768" y="2608993"/>
            <a:ext cx="2873882" cy="144109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87;p23">
            <a:extLst>
              <a:ext uri="{FF2B5EF4-FFF2-40B4-BE49-F238E27FC236}">
                <a16:creationId xmlns:a16="http://schemas.microsoft.com/office/drawing/2014/main" id="{BEE154B5-5097-A532-4333-9F4706FD4378}"/>
              </a:ext>
            </a:extLst>
          </p:cNvPr>
          <p:cNvSpPr/>
          <p:nvPr/>
        </p:nvSpPr>
        <p:spPr>
          <a:xfrm>
            <a:off x="825599" y="2799551"/>
            <a:ext cx="1789540" cy="105997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Plus Sign 7">
            <a:extLst>
              <a:ext uri="{FF2B5EF4-FFF2-40B4-BE49-F238E27FC236}">
                <a16:creationId xmlns:a16="http://schemas.microsoft.com/office/drawing/2014/main" id="{DA4313FD-FF76-23F8-9BAE-2166BE61425D}"/>
              </a:ext>
            </a:extLst>
          </p:cNvPr>
          <p:cNvSpPr/>
          <p:nvPr/>
        </p:nvSpPr>
        <p:spPr>
          <a:xfrm rot="16200000">
            <a:off x="5849112" y="2036064"/>
            <a:ext cx="2368296" cy="2502408"/>
          </a:xfrm>
          <a:prstGeom prst="mathPlu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EAC698B-1DEF-14F4-00FA-60819F7A9B7D}"/>
              </a:ext>
            </a:extLst>
          </p:cNvPr>
          <p:cNvSpPr/>
          <p:nvPr/>
        </p:nvSpPr>
        <p:spPr>
          <a:xfrm rot="5400000">
            <a:off x="7673938" y="3170681"/>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0229A0D4-C408-EC63-6F3F-1CFB6E278A4C}"/>
              </a:ext>
            </a:extLst>
          </p:cNvPr>
          <p:cNvSpPr/>
          <p:nvPr/>
        </p:nvSpPr>
        <p:spPr>
          <a:xfrm>
            <a:off x="8426958" y="3008380"/>
            <a:ext cx="384810" cy="553847"/>
          </a:xfrm>
          <a:prstGeom prst="rect">
            <a:avLst/>
          </a:prstGeom>
          <a:solidFill>
            <a:srgbClr val="E7E6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FFCDD453-BAB2-FBA2-CEF0-D4E33741DC0B}"/>
              </a:ext>
            </a:extLst>
          </p:cNvPr>
          <p:cNvSpPr/>
          <p:nvPr/>
        </p:nvSpPr>
        <p:spPr>
          <a:xfrm rot="5400000">
            <a:off x="7910157" y="3170682"/>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Plus Sign 12">
            <a:extLst>
              <a:ext uri="{FF2B5EF4-FFF2-40B4-BE49-F238E27FC236}">
                <a16:creationId xmlns:a16="http://schemas.microsoft.com/office/drawing/2014/main" id="{1BAB6561-FA8A-54C4-F435-5F90A899BC23}"/>
              </a:ext>
            </a:extLst>
          </p:cNvPr>
          <p:cNvSpPr/>
          <p:nvPr/>
        </p:nvSpPr>
        <p:spPr>
          <a:xfrm rot="16200000">
            <a:off x="3306103" y="1956163"/>
            <a:ext cx="2368296" cy="2658284"/>
          </a:xfrm>
          <a:prstGeom prst="mathPlu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B5C7A3A-68C6-69DB-B134-B1DE6AA0621E}"/>
              </a:ext>
            </a:extLst>
          </p:cNvPr>
          <p:cNvSpPr/>
          <p:nvPr/>
        </p:nvSpPr>
        <p:spPr>
          <a:xfrm rot="5400000">
            <a:off x="3091650" y="3177865"/>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761723BC-6D80-13B8-1B9D-9CBED557C2E7}"/>
              </a:ext>
            </a:extLst>
          </p:cNvPr>
          <p:cNvSpPr/>
          <p:nvPr/>
        </p:nvSpPr>
        <p:spPr>
          <a:xfrm rot="5400000">
            <a:off x="2850812" y="3177862"/>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CFC6E8A-D331-A123-BEDC-5E932F255E8F}"/>
              </a:ext>
            </a:extLst>
          </p:cNvPr>
          <p:cNvSpPr/>
          <p:nvPr/>
        </p:nvSpPr>
        <p:spPr>
          <a:xfrm>
            <a:off x="2618185" y="3074731"/>
            <a:ext cx="515492" cy="509614"/>
          </a:xfrm>
          <a:prstGeom prst="rect">
            <a:avLst/>
          </a:prstGeom>
          <a:solidFill>
            <a:srgbClr val="E7E6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1ECF0EF-8E84-A6DD-7CF6-E0D322AD7DBE}"/>
              </a:ext>
            </a:extLst>
          </p:cNvPr>
          <p:cNvSpPr/>
          <p:nvPr/>
        </p:nvSpPr>
        <p:spPr>
          <a:xfrm rot="5400000">
            <a:off x="5648179" y="3212953"/>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20648195-521B-6C2D-B928-81A5959A9089}"/>
              </a:ext>
            </a:extLst>
          </p:cNvPr>
          <p:cNvSpPr/>
          <p:nvPr/>
        </p:nvSpPr>
        <p:spPr>
          <a:xfrm rot="5400000">
            <a:off x="5410793" y="3212951"/>
            <a:ext cx="800429" cy="23317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6127D5DF-6F34-4B46-F158-F3DB20699953}"/>
              </a:ext>
            </a:extLst>
          </p:cNvPr>
          <p:cNvSpPr/>
          <p:nvPr/>
        </p:nvSpPr>
        <p:spPr>
          <a:xfrm>
            <a:off x="10064199" y="3165190"/>
            <a:ext cx="246432" cy="235633"/>
          </a:xfrm>
          <a:prstGeom prst="ellipse">
            <a:avLst/>
          </a:prstGeom>
          <a:solidFill>
            <a:srgbClr val="EF53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Google Shape;3987;p23">
            <a:extLst>
              <a:ext uri="{FF2B5EF4-FFF2-40B4-BE49-F238E27FC236}">
                <a16:creationId xmlns:a16="http://schemas.microsoft.com/office/drawing/2014/main" id="{33D8E281-7E3C-5A65-B816-B68B18DE0746}"/>
              </a:ext>
            </a:extLst>
          </p:cNvPr>
          <p:cNvSpPr/>
          <p:nvPr/>
        </p:nvSpPr>
        <p:spPr>
          <a:xfrm rot="5400000">
            <a:off x="3392380" y="1609319"/>
            <a:ext cx="363092" cy="99795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Rectangle 22">
            <a:extLst>
              <a:ext uri="{FF2B5EF4-FFF2-40B4-BE49-F238E27FC236}">
                <a16:creationId xmlns:a16="http://schemas.microsoft.com/office/drawing/2014/main" id="{A1A188EC-2763-1709-5316-155486E4365A}"/>
              </a:ext>
            </a:extLst>
          </p:cNvPr>
          <p:cNvSpPr/>
          <p:nvPr/>
        </p:nvSpPr>
        <p:spPr>
          <a:xfrm rot="5400000">
            <a:off x="5171059" y="3218751"/>
            <a:ext cx="802880" cy="2240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Content Placeholder 2">
            <a:extLst>
              <a:ext uri="{FF2B5EF4-FFF2-40B4-BE49-F238E27FC236}">
                <a16:creationId xmlns:a16="http://schemas.microsoft.com/office/drawing/2014/main" id="{3A209D6F-EE8E-7893-9BF9-6516E8C3B9B4}"/>
              </a:ext>
            </a:extLst>
          </p:cNvPr>
          <p:cNvSpPr txBox="1">
            <a:spLocks/>
          </p:cNvSpPr>
          <p:nvPr/>
        </p:nvSpPr>
        <p:spPr>
          <a:xfrm>
            <a:off x="3211887" y="1920079"/>
            <a:ext cx="1170784" cy="40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Getter</a:t>
            </a:r>
            <a:endParaRPr lang="en-CA" sz="2000" i="1" dirty="0"/>
          </a:p>
        </p:txBody>
      </p:sp>
      <p:sp>
        <p:nvSpPr>
          <p:cNvPr id="25" name="Google Shape;3987;p23">
            <a:extLst>
              <a:ext uri="{FF2B5EF4-FFF2-40B4-BE49-F238E27FC236}">
                <a16:creationId xmlns:a16="http://schemas.microsoft.com/office/drawing/2014/main" id="{7F1AC461-9BA7-85FA-8DC8-90B772FA0437}"/>
              </a:ext>
            </a:extLst>
          </p:cNvPr>
          <p:cNvSpPr/>
          <p:nvPr/>
        </p:nvSpPr>
        <p:spPr>
          <a:xfrm>
            <a:off x="4072902" y="4131653"/>
            <a:ext cx="895589" cy="111628"/>
          </a:xfrm>
          <a:prstGeom prst="rect">
            <a:avLst/>
          </a:pr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87;p23">
            <a:extLst>
              <a:ext uri="{FF2B5EF4-FFF2-40B4-BE49-F238E27FC236}">
                <a16:creationId xmlns:a16="http://schemas.microsoft.com/office/drawing/2014/main" id="{A04BE3CA-53DD-61F1-FE00-829624335539}"/>
              </a:ext>
            </a:extLst>
          </p:cNvPr>
          <p:cNvSpPr/>
          <p:nvPr/>
        </p:nvSpPr>
        <p:spPr>
          <a:xfrm>
            <a:off x="6437825" y="1538124"/>
            <a:ext cx="1128192" cy="786954"/>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7;p23">
            <a:extLst>
              <a:ext uri="{FF2B5EF4-FFF2-40B4-BE49-F238E27FC236}">
                <a16:creationId xmlns:a16="http://schemas.microsoft.com/office/drawing/2014/main" id="{F49BC63B-2F67-2F14-0432-E783900763BD}"/>
              </a:ext>
            </a:extLst>
          </p:cNvPr>
          <p:cNvSpPr/>
          <p:nvPr/>
        </p:nvSpPr>
        <p:spPr>
          <a:xfrm>
            <a:off x="4077261" y="1749422"/>
            <a:ext cx="812050" cy="66296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Oval 27">
            <a:extLst>
              <a:ext uri="{FF2B5EF4-FFF2-40B4-BE49-F238E27FC236}">
                <a16:creationId xmlns:a16="http://schemas.microsoft.com/office/drawing/2014/main" id="{8D469764-CD35-0399-9053-1AB66AAE00EF}"/>
              </a:ext>
            </a:extLst>
          </p:cNvPr>
          <p:cNvSpPr/>
          <p:nvPr/>
        </p:nvSpPr>
        <p:spPr>
          <a:xfrm>
            <a:off x="4165616" y="1759831"/>
            <a:ext cx="630981" cy="631571"/>
          </a:xfrm>
          <a:prstGeom prst="ellipse">
            <a:avLst/>
          </a:prstGeom>
          <a:solidFill>
            <a:schemeClr val="accent1">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Content Placeholder 2">
            <a:extLst>
              <a:ext uri="{FF2B5EF4-FFF2-40B4-BE49-F238E27FC236}">
                <a16:creationId xmlns:a16="http://schemas.microsoft.com/office/drawing/2014/main" id="{153EF15F-8121-8A70-4FF7-C79863AB7EBB}"/>
              </a:ext>
            </a:extLst>
          </p:cNvPr>
          <p:cNvSpPr txBox="1">
            <a:spLocks/>
          </p:cNvSpPr>
          <p:nvPr/>
        </p:nvSpPr>
        <p:spPr>
          <a:xfrm>
            <a:off x="3423720" y="1117472"/>
            <a:ext cx="2184140" cy="6817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Ion pump </a:t>
            </a:r>
          </a:p>
          <a:p>
            <a:pPr marL="0" indent="0">
              <a:buNone/>
            </a:pPr>
            <a:r>
              <a:rPr lang="en-US" sz="2000" i="1" dirty="0"/>
              <a:t>(6L/s </a:t>
            </a:r>
            <a:r>
              <a:rPr lang="en-US" sz="2000" i="1" dirty="0" err="1"/>
              <a:t>Ar</a:t>
            </a:r>
            <a:r>
              <a:rPr lang="en-US" sz="2000" i="1" dirty="0"/>
              <a:t>; 15 L/s CH</a:t>
            </a:r>
            <a:r>
              <a:rPr lang="en-US" sz="2000" i="1" baseline="-25000" dirty="0"/>
              <a:t>4</a:t>
            </a:r>
            <a:r>
              <a:rPr lang="en-US" sz="2000" i="1" dirty="0"/>
              <a:t>)</a:t>
            </a:r>
            <a:endParaRPr lang="en-CA" sz="2000" i="1" dirty="0"/>
          </a:p>
        </p:txBody>
      </p:sp>
      <p:sp>
        <p:nvSpPr>
          <p:cNvPr id="30" name="Google Shape;3987;p23">
            <a:extLst>
              <a:ext uri="{FF2B5EF4-FFF2-40B4-BE49-F238E27FC236}">
                <a16:creationId xmlns:a16="http://schemas.microsoft.com/office/drawing/2014/main" id="{6420247C-0BB9-6A8C-4FAD-61D6533B2221}"/>
              </a:ext>
            </a:extLst>
          </p:cNvPr>
          <p:cNvSpPr/>
          <p:nvPr/>
        </p:nvSpPr>
        <p:spPr>
          <a:xfrm>
            <a:off x="6642831" y="4151940"/>
            <a:ext cx="812050" cy="66296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Oval 30">
            <a:extLst>
              <a:ext uri="{FF2B5EF4-FFF2-40B4-BE49-F238E27FC236}">
                <a16:creationId xmlns:a16="http://schemas.microsoft.com/office/drawing/2014/main" id="{AFEB8B43-89F1-1A71-60FE-D3C00379DF29}"/>
              </a:ext>
            </a:extLst>
          </p:cNvPr>
          <p:cNvSpPr/>
          <p:nvPr/>
        </p:nvSpPr>
        <p:spPr>
          <a:xfrm>
            <a:off x="6731186" y="4162349"/>
            <a:ext cx="630981" cy="631571"/>
          </a:xfrm>
          <a:prstGeom prst="ellipse">
            <a:avLst/>
          </a:prstGeom>
          <a:solidFill>
            <a:schemeClr val="accent1">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Content Placeholder 2">
            <a:extLst>
              <a:ext uri="{FF2B5EF4-FFF2-40B4-BE49-F238E27FC236}">
                <a16:creationId xmlns:a16="http://schemas.microsoft.com/office/drawing/2014/main" id="{8462B623-1EDE-F799-7578-E2BC22546C07}"/>
              </a:ext>
            </a:extLst>
          </p:cNvPr>
          <p:cNvSpPr txBox="1">
            <a:spLocks/>
          </p:cNvSpPr>
          <p:nvPr/>
        </p:nvSpPr>
        <p:spPr>
          <a:xfrm>
            <a:off x="6398709" y="4898688"/>
            <a:ext cx="1611849" cy="4072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Ion pump (60L/s)</a:t>
            </a:r>
            <a:endParaRPr lang="en-CA" sz="2000" i="1" dirty="0"/>
          </a:p>
        </p:txBody>
      </p:sp>
      <p:sp>
        <p:nvSpPr>
          <p:cNvPr id="34" name="Rectangle 33">
            <a:extLst>
              <a:ext uri="{FF2B5EF4-FFF2-40B4-BE49-F238E27FC236}">
                <a16:creationId xmlns:a16="http://schemas.microsoft.com/office/drawing/2014/main" id="{889C13CA-5065-C8F1-EED3-68B2DC486BDB}"/>
              </a:ext>
            </a:extLst>
          </p:cNvPr>
          <p:cNvSpPr/>
          <p:nvPr/>
        </p:nvSpPr>
        <p:spPr>
          <a:xfrm>
            <a:off x="7296360" y="1675847"/>
            <a:ext cx="673929" cy="40240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Google Shape;3987;p23">
            <a:extLst>
              <a:ext uri="{FF2B5EF4-FFF2-40B4-BE49-F238E27FC236}">
                <a16:creationId xmlns:a16="http://schemas.microsoft.com/office/drawing/2014/main" id="{2AFE9DB6-0412-FA92-E05E-ADB851BDF067}"/>
              </a:ext>
            </a:extLst>
          </p:cNvPr>
          <p:cNvSpPr/>
          <p:nvPr/>
        </p:nvSpPr>
        <p:spPr>
          <a:xfrm>
            <a:off x="6836114" y="407245"/>
            <a:ext cx="363092" cy="110643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Content Placeholder 2">
            <a:extLst>
              <a:ext uri="{FF2B5EF4-FFF2-40B4-BE49-F238E27FC236}">
                <a16:creationId xmlns:a16="http://schemas.microsoft.com/office/drawing/2014/main" id="{1EEF1D08-0376-C8E7-74A2-7CE8A4CC4990}"/>
              </a:ext>
            </a:extLst>
          </p:cNvPr>
          <p:cNvSpPr txBox="1">
            <a:spLocks/>
          </p:cNvSpPr>
          <p:nvPr/>
        </p:nvSpPr>
        <p:spPr>
          <a:xfrm>
            <a:off x="6637749" y="722256"/>
            <a:ext cx="1170784" cy="40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getter</a:t>
            </a:r>
            <a:endParaRPr lang="en-CA" sz="2000" i="1" dirty="0"/>
          </a:p>
        </p:txBody>
      </p:sp>
      <p:sp>
        <p:nvSpPr>
          <p:cNvPr id="38" name="Content Placeholder 2">
            <a:extLst>
              <a:ext uri="{FF2B5EF4-FFF2-40B4-BE49-F238E27FC236}">
                <a16:creationId xmlns:a16="http://schemas.microsoft.com/office/drawing/2014/main" id="{A4F4CBE1-BEB9-782D-2915-DFC6D3C73B60}"/>
              </a:ext>
            </a:extLst>
          </p:cNvPr>
          <p:cNvSpPr txBox="1">
            <a:spLocks/>
          </p:cNvSpPr>
          <p:nvPr/>
        </p:nvSpPr>
        <p:spPr>
          <a:xfrm>
            <a:off x="9725239" y="3655899"/>
            <a:ext cx="1170784" cy="40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3D MOT</a:t>
            </a:r>
            <a:endParaRPr lang="en-CA" sz="2000" i="1" dirty="0"/>
          </a:p>
        </p:txBody>
      </p:sp>
      <p:sp>
        <p:nvSpPr>
          <p:cNvPr id="49" name="Right Brace 48">
            <a:extLst>
              <a:ext uri="{FF2B5EF4-FFF2-40B4-BE49-F238E27FC236}">
                <a16:creationId xmlns:a16="http://schemas.microsoft.com/office/drawing/2014/main" id="{C015925D-EAB1-4A27-B187-6F8817C04219}"/>
              </a:ext>
            </a:extLst>
          </p:cNvPr>
          <p:cNvSpPr/>
          <p:nvPr/>
        </p:nvSpPr>
        <p:spPr>
          <a:xfrm rot="16200000">
            <a:off x="1514755" y="1451419"/>
            <a:ext cx="287334" cy="17895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0" name="Right Brace 49">
            <a:extLst>
              <a:ext uri="{FF2B5EF4-FFF2-40B4-BE49-F238E27FC236}">
                <a16:creationId xmlns:a16="http://schemas.microsoft.com/office/drawing/2014/main" id="{7B7F4A55-83C6-3C3F-0186-B16793351D5A}"/>
              </a:ext>
            </a:extLst>
          </p:cNvPr>
          <p:cNvSpPr/>
          <p:nvPr/>
        </p:nvSpPr>
        <p:spPr>
          <a:xfrm rot="16200000">
            <a:off x="5626197" y="153804"/>
            <a:ext cx="386531" cy="48287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1" name="TextBox 50">
            <a:extLst>
              <a:ext uri="{FF2B5EF4-FFF2-40B4-BE49-F238E27FC236}">
                <a16:creationId xmlns:a16="http://schemas.microsoft.com/office/drawing/2014/main" id="{FFC4436B-3A73-0408-6A8C-3B6B6843738D}"/>
              </a:ext>
            </a:extLst>
          </p:cNvPr>
          <p:cNvSpPr txBox="1"/>
          <p:nvPr/>
        </p:nvSpPr>
        <p:spPr>
          <a:xfrm>
            <a:off x="1367292" y="1740857"/>
            <a:ext cx="646033" cy="461665"/>
          </a:xfrm>
          <a:prstGeom prst="rect">
            <a:avLst/>
          </a:prstGeom>
          <a:noFill/>
        </p:spPr>
        <p:txBody>
          <a:bodyPr wrap="square">
            <a:spAutoFit/>
          </a:bodyPr>
          <a:lstStyle/>
          <a:p>
            <a:r>
              <a:rPr lang="en-US" sz="2400" dirty="0">
                <a:sym typeface="Wingdings" panose="05000000000000000000" pitchFamily="2" charset="2"/>
              </a:rPr>
              <a:t>“1”</a:t>
            </a:r>
          </a:p>
        </p:txBody>
      </p:sp>
      <p:sp>
        <p:nvSpPr>
          <p:cNvPr id="52" name="TextBox 51">
            <a:extLst>
              <a:ext uri="{FF2B5EF4-FFF2-40B4-BE49-F238E27FC236}">
                <a16:creationId xmlns:a16="http://schemas.microsoft.com/office/drawing/2014/main" id="{26890A4E-4FBF-5058-BC14-70935FF4AFD2}"/>
              </a:ext>
            </a:extLst>
          </p:cNvPr>
          <p:cNvSpPr txBox="1"/>
          <p:nvPr/>
        </p:nvSpPr>
        <p:spPr>
          <a:xfrm>
            <a:off x="5522657" y="1978246"/>
            <a:ext cx="646033" cy="461665"/>
          </a:xfrm>
          <a:prstGeom prst="rect">
            <a:avLst/>
          </a:prstGeom>
          <a:noFill/>
        </p:spPr>
        <p:txBody>
          <a:bodyPr wrap="square">
            <a:spAutoFit/>
          </a:bodyPr>
          <a:lstStyle/>
          <a:p>
            <a:r>
              <a:rPr lang="en-US" sz="2400" dirty="0">
                <a:sym typeface="Wingdings" panose="05000000000000000000" pitchFamily="2" charset="2"/>
              </a:rPr>
              <a:t>“2”</a:t>
            </a:r>
          </a:p>
        </p:txBody>
      </p:sp>
      <p:sp>
        <p:nvSpPr>
          <p:cNvPr id="53" name="Right Brace 52">
            <a:extLst>
              <a:ext uri="{FF2B5EF4-FFF2-40B4-BE49-F238E27FC236}">
                <a16:creationId xmlns:a16="http://schemas.microsoft.com/office/drawing/2014/main" id="{4F8CEEB5-8100-5F0D-5A79-47FAF7779B46}"/>
              </a:ext>
            </a:extLst>
          </p:cNvPr>
          <p:cNvSpPr/>
          <p:nvPr/>
        </p:nvSpPr>
        <p:spPr>
          <a:xfrm rot="16200000">
            <a:off x="10074233" y="953077"/>
            <a:ext cx="326820" cy="28960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4" name="TextBox 53">
            <a:extLst>
              <a:ext uri="{FF2B5EF4-FFF2-40B4-BE49-F238E27FC236}">
                <a16:creationId xmlns:a16="http://schemas.microsoft.com/office/drawing/2014/main" id="{496238E7-71FA-6675-460A-FCD7FBEA9EFB}"/>
              </a:ext>
            </a:extLst>
          </p:cNvPr>
          <p:cNvSpPr txBox="1"/>
          <p:nvPr/>
        </p:nvSpPr>
        <p:spPr>
          <a:xfrm>
            <a:off x="9925692" y="1709058"/>
            <a:ext cx="646033" cy="461665"/>
          </a:xfrm>
          <a:prstGeom prst="rect">
            <a:avLst/>
          </a:prstGeom>
          <a:noFill/>
        </p:spPr>
        <p:txBody>
          <a:bodyPr wrap="square">
            <a:spAutoFit/>
          </a:bodyPr>
          <a:lstStyle/>
          <a:p>
            <a:r>
              <a:rPr lang="en-US" sz="2400" dirty="0">
                <a:sym typeface="Wingdings" panose="05000000000000000000" pitchFamily="2" charset="2"/>
              </a:rPr>
              <a:t>“3”</a:t>
            </a:r>
          </a:p>
        </p:txBody>
      </p:sp>
      <p:sp>
        <p:nvSpPr>
          <p:cNvPr id="55" name="Rectangle 54">
            <a:extLst>
              <a:ext uri="{FF2B5EF4-FFF2-40B4-BE49-F238E27FC236}">
                <a16:creationId xmlns:a16="http://schemas.microsoft.com/office/drawing/2014/main" id="{F2B52ECE-46E9-074A-B84B-1376C929CD3F}"/>
              </a:ext>
            </a:extLst>
          </p:cNvPr>
          <p:cNvSpPr/>
          <p:nvPr/>
        </p:nvSpPr>
        <p:spPr>
          <a:xfrm rot="8053661">
            <a:off x="177728" y="3815545"/>
            <a:ext cx="1134816" cy="231194"/>
          </a:xfrm>
          <a:prstGeom prst="rect">
            <a:avLst/>
          </a:prstGeom>
          <a:solidFill>
            <a:srgbClr val="E7E6E6"/>
          </a:solidFill>
          <a:ln>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Content Placeholder 2">
            <a:extLst>
              <a:ext uri="{FF2B5EF4-FFF2-40B4-BE49-F238E27FC236}">
                <a16:creationId xmlns:a16="http://schemas.microsoft.com/office/drawing/2014/main" id="{78C72B36-5399-7E11-2069-9065CB179FAE}"/>
              </a:ext>
            </a:extLst>
          </p:cNvPr>
          <p:cNvSpPr txBox="1">
            <a:spLocks/>
          </p:cNvSpPr>
          <p:nvPr/>
        </p:nvSpPr>
        <p:spPr>
          <a:xfrm>
            <a:off x="150987" y="4474247"/>
            <a:ext cx="1170784" cy="4072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baseline="30000" dirty="0"/>
              <a:t>39</a:t>
            </a:r>
            <a:r>
              <a:rPr lang="en-US" sz="2000" i="1" dirty="0"/>
              <a:t>K source</a:t>
            </a:r>
            <a:endParaRPr lang="en-CA" sz="2000" i="1" dirty="0"/>
          </a:p>
        </p:txBody>
      </p:sp>
      <p:sp>
        <p:nvSpPr>
          <p:cNvPr id="57" name="Rectangle 56">
            <a:extLst>
              <a:ext uri="{FF2B5EF4-FFF2-40B4-BE49-F238E27FC236}">
                <a16:creationId xmlns:a16="http://schemas.microsoft.com/office/drawing/2014/main" id="{DD6797D7-613B-8281-5C89-F635C1C74BDD}"/>
              </a:ext>
            </a:extLst>
          </p:cNvPr>
          <p:cNvSpPr/>
          <p:nvPr/>
        </p:nvSpPr>
        <p:spPr>
          <a:xfrm rot="13190703">
            <a:off x="168971" y="2682056"/>
            <a:ext cx="1134816" cy="231194"/>
          </a:xfrm>
          <a:prstGeom prst="rect">
            <a:avLst/>
          </a:prstGeom>
          <a:solidFill>
            <a:srgbClr val="E7E6E6"/>
          </a:solidFill>
          <a:ln>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29BCD139-D719-93C9-C8FA-5E11CF89E1FE}"/>
              </a:ext>
            </a:extLst>
          </p:cNvPr>
          <p:cNvSpPr>
            <a:spLocks noGrp="1"/>
          </p:cNvSpPr>
          <p:nvPr>
            <p:ph type="sldNum" sz="quarter" idx="12"/>
          </p:nvPr>
        </p:nvSpPr>
        <p:spPr/>
        <p:txBody>
          <a:bodyPr/>
          <a:lstStyle/>
          <a:p>
            <a:r>
              <a:rPr lang="en-US" dirty="0"/>
              <a:t>9</a:t>
            </a:r>
            <a:endParaRPr lang="en-CA" dirty="0"/>
          </a:p>
        </p:txBody>
      </p:sp>
      <p:sp>
        <p:nvSpPr>
          <p:cNvPr id="9" name="Google Shape;3987;p23">
            <a:extLst>
              <a:ext uri="{FF2B5EF4-FFF2-40B4-BE49-F238E27FC236}">
                <a16:creationId xmlns:a16="http://schemas.microsoft.com/office/drawing/2014/main" id="{F560F09E-6ECC-06F1-01BD-0FC1C67EC2D4}"/>
              </a:ext>
            </a:extLst>
          </p:cNvPr>
          <p:cNvSpPr/>
          <p:nvPr/>
        </p:nvSpPr>
        <p:spPr>
          <a:xfrm>
            <a:off x="7685950" y="1497783"/>
            <a:ext cx="492368" cy="73679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Content Placeholder 2">
            <a:extLst>
              <a:ext uri="{FF2B5EF4-FFF2-40B4-BE49-F238E27FC236}">
                <a16:creationId xmlns:a16="http://schemas.microsoft.com/office/drawing/2014/main" id="{21A91CAF-8090-1105-9662-46B875CE8A4C}"/>
              </a:ext>
            </a:extLst>
          </p:cNvPr>
          <p:cNvSpPr txBox="1">
            <a:spLocks/>
          </p:cNvSpPr>
          <p:nvPr/>
        </p:nvSpPr>
        <p:spPr>
          <a:xfrm>
            <a:off x="7612868" y="1693191"/>
            <a:ext cx="662567" cy="4072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RGA</a:t>
            </a:r>
            <a:endParaRPr lang="en-CA" sz="2000" i="1" dirty="0"/>
          </a:p>
        </p:txBody>
      </p:sp>
      <p:sp>
        <p:nvSpPr>
          <p:cNvPr id="40" name="Content Placeholder 2">
            <a:extLst>
              <a:ext uri="{FF2B5EF4-FFF2-40B4-BE49-F238E27FC236}">
                <a16:creationId xmlns:a16="http://schemas.microsoft.com/office/drawing/2014/main" id="{DF8CE447-7B81-1C34-D765-3D21696516A3}"/>
              </a:ext>
            </a:extLst>
          </p:cNvPr>
          <p:cNvSpPr txBox="1">
            <a:spLocks/>
          </p:cNvSpPr>
          <p:nvPr/>
        </p:nvSpPr>
        <p:spPr>
          <a:xfrm>
            <a:off x="4207838" y="4010472"/>
            <a:ext cx="1170784" cy="40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VAT</a:t>
            </a:r>
            <a:endParaRPr lang="en-CA" sz="2000" i="1" dirty="0"/>
          </a:p>
        </p:txBody>
      </p:sp>
      <p:sp>
        <p:nvSpPr>
          <p:cNvPr id="41" name="Rectangle 40">
            <a:extLst>
              <a:ext uri="{FF2B5EF4-FFF2-40B4-BE49-F238E27FC236}">
                <a16:creationId xmlns:a16="http://schemas.microsoft.com/office/drawing/2014/main" id="{45D424C3-0AEF-7D02-09B7-F2AFD7692F65}"/>
              </a:ext>
            </a:extLst>
          </p:cNvPr>
          <p:cNvSpPr/>
          <p:nvPr/>
        </p:nvSpPr>
        <p:spPr>
          <a:xfrm>
            <a:off x="1818571" y="3093187"/>
            <a:ext cx="1214013" cy="480341"/>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A7BF75E-B6AF-79CE-41AB-19C9E5EEFE11}"/>
              </a:ext>
            </a:extLst>
          </p:cNvPr>
          <p:cNvSpPr/>
          <p:nvPr/>
        </p:nvSpPr>
        <p:spPr>
          <a:xfrm>
            <a:off x="1914189" y="3169785"/>
            <a:ext cx="3777185" cy="25921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D1FEF305-6C58-0EC9-A081-EF5B025AEA87}"/>
              </a:ext>
            </a:extLst>
          </p:cNvPr>
          <p:cNvSpPr/>
          <p:nvPr/>
        </p:nvSpPr>
        <p:spPr>
          <a:xfrm rot="16200000">
            <a:off x="5632212" y="-1220630"/>
            <a:ext cx="160596" cy="9020971"/>
          </a:xfrm>
          <a:prstGeom prst="triangle">
            <a:avLst>
              <a:gd name="adj" fmla="val 50000"/>
            </a:avLst>
          </a:prstGeom>
          <a:solidFill>
            <a:srgbClr val="EF53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Google Shape;3987;p23">
            <a:extLst>
              <a:ext uri="{FF2B5EF4-FFF2-40B4-BE49-F238E27FC236}">
                <a16:creationId xmlns:a16="http://schemas.microsoft.com/office/drawing/2014/main" id="{50488B0F-96C6-DBA8-A0A5-6A4D93187530}"/>
              </a:ext>
            </a:extLst>
          </p:cNvPr>
          <p:cNvSpPr/>
          <p:nvPr/>
        </p:nvSpPr>
        <p:spPr>
          <a:xfrm>
            <a:off x="851086" y="2843969"/>
            <a:ext cx="1054503" cy="1015556"/>
          </a:xfrm>
          <a:prstGeom prst="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Content Placeholder 2">
            <a:extLst>
              <a:ext uri="{FF2B5EF4-FFF2-40B4-BE49-F238E27FC236}">
                <a16:creationId xmlns:a16="http://schemas.microsoft.com/office/drawing/2014/main" id="{70547144-1179-1531-B634-07F19702C09C}"/>
              </a:ext>
            </a:extLst>
          </p:cNvPr>
          <p:cNvSpPr txBox="1">
            <a:spLocks/>
          </p:cNvSpPr>
          <p:nvPr/>
        </p:nvSpPr>
        <p:spPr>
          <a:xfrm>
            <a:off x="1157655" y="3500785"/>
            <a:ext cx="1170784" cy="40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t>2D MOT</a:t>
            </a:r>
            <a:endParaRPr lang="en-CA" sz="2000" i="1" dirty="0"/>
          </a:p>
        </p:txBody>
      </p:sp>
      <p:sp>
        <p:nvSpPr>
          <p:cNvPr id="42" name="Rectangle 41">
            <a:extLst>
              <a:ext uri="{FF2B5EF4-FFF2-40B4-BE49-F238E27FC236}">
                <a16:creationId xmlns:a16="http://schemas.microsoft.com/office/drawing/2014/main" id="{55539B5C-36CF-43D2-DF32-B87F654DB18B}"/>
              </a:ext>
            </a:extLst>
          </p:cNvPr>
          <p:cNvSpPr/>
          <p:nvPr/>
        </p:nvSpPr>
        <p:spPr>
          <a:xfrm>
            <a:off x="6621367" y="2184448"/>
            <a:ext cx="800429" cy="2331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Google Shape;3987;p23">
            <a:extLst>
              <a:ext uri="{FF2B5EF4-FFF2-40B4-BE49-F238E27FC236}">
                <a16:creationId xmlns:a16="http://schemas.microsoft.com/office/drawing/2014/main" id="{7DCB6AA4-7B95-DA2D-17C6-9DF4820000AE}"/>
              </a:ext>
            </a:extLst>
          </p:cNvPr>
          <p:cNvSpPr/>
          <p:nvPr/>
        </p:nvSpPr>
        <p:spPr>
          <a:xfrm rot="5400000">
            <a:off x="6912911" y="1080791"/>
            <a:ext cx="209496" cy="80042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0F90994-90BD-5649-A72C-A14D0CC5E956}"/>
              </a:ext>
            </a:extLst>
          </p:cNvPr>
          <p:cNvSpPr/>
          <p:nvPr/>
        </p:nvSpPr>
        <p:spPr>
          <a:xfrm>
            <a:off x="6710432" y="1593125"/>
            <a:ext cx="635774" cy="58971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D87EAE2A-AEAD-4DFF-1376-E0B242D6E95D}"/>
              </a:ext>
            </a:extLst>
          </p:cNvPr>
          <p:cNvSpPr txBox="1"/>
          <p:nvPr/>
        </p:nvSpPr>
        <p:spPr>
          <a:xfrm>
            <a:off x="152562" y="5260022"/>
            <a:ext cx="7193644" cy="461665"/>
          </a:xfrm>
          <a:prstGeom prst="rect">
            <a:avLst/>
          </a:prstGeom>
          <a:noFill/>
        </p:spPr>
        <p:txBody>
          <a:bodyPr wrap="square">
            <a:spAutoFit/>
          </a:bodyPr>
          <a:lstStyle/>
          <a:p>
            <a:r>
              <a:rPr lang="en-US" sz="2400" dirty="0"/>
              <a:t>1. Isolation: C</a:t>
            </a:r>
            <a:r>
              <a:rPr lang="en-US" sz="2400" baseline="-25000" dirty="0"/>
              <a:t>12</a:t>
            </a:r>
            <a:r>
              <a:rPr lang="en-US" sz="2400" dirty="0"/>
              <a:t>, C</a:t>
            </a:r>
            <a:r>
              <a:rPr lang="en-US" sz="2400" baseline="-25000" dirty="0"/>
              <a:t>23</a:t>
            </a:r>
            <a:r>
              <a:rPr lang="en-US" sz="2400" dirty="0"/>
              <a:t> ‘small’ </a:t>
            </a:r>
            <a:r>
              <a:rPr lang="en-US" sz="2400" dirty="0">
                <a:sym typeface="Wingdings" panose="05000000000000000000" pitchFamily="2" charset="2"/>
              </a:rPr>
              <a:t> P</a:t>
            </a:r>
            <a:r>
              <a:rPr lang="en-US" sz="2400" baseline="-25000" dirty="0">
                <a:sym typeface="Wingdings" panose="05000000000000000000" pitchFamily="2" charset="2"/>
              </a:rPr>
              <a:t>3</a:t>
            </a:r>
            <a:r>
              <a:rPr lang="en-US" sz="2400" dirty="0">
                <a:sym typeface="Wingdings" panose="05000000000000000000" pitchFamily="2" charset="2"/>
              </a:rPr>
              <a:t> ~ 10</a:t>
            </a:r>
            <a:r>
              <a:rPr lang="en-US" sz="2400" baseline="30000" dirty="0">
                <a:sym typeface="Wingdings" panose="05000000000000000000" pitchFamily="2" charset="2"/>
              </a:rPr>
              <a:t>-3</a:t>
            </a:r>
            <a:r>
              <a:rPr lang="en-US" sz="2400" dirty="0">
                <a:sym typeface="Wingdings" panose="05000000000000000000" pitchFamily="2" charset="2"/>
              </a:rPr>
              <a:t> P</a:t>
            </a:r>
            <a:r>
              <a:rPr lang="en-US" sz="2400" baseline="-25000" dirty="0">
                <a:sym typeface="Wingdings" panose="05000000000000000000" pitchFamily="2" charset="2"/>
              </a:rPr>
              <a:t>2</a:t>
            </a:r>
            <a:r>
              <a:rPr lang="en-US" sz="2400" dirty="0">
                <a:sym typeface="Wingdings" panose="05000000000000000000" pitchFamily="2" charset="2"/>
              </a:rPr>
              <a:t> ~ 10</a:t>
            </a:r>
            <a:r>
              <a:rPr lang="en-US" sz="2400" baseline="30000" dirty="0">
                <a:sym typeface="Wingdings" panose="05000000000000000000" pitchFamily="2" charset="2"/>
              </a:rPr>
              <a:t>-3 </a:t>
            </a:r>
            <a:r>
              <a:rPr lang="en-US" sz="2400" dirty="0">
                <a:sym typeface="Wingdings" panose="05000000000000000000" pitchFamily="2" charset="2"/>
              </a:rPr>
              <a:t>P</a:t>
            </a:r>
            <a:r>
              <a:rPr lang="en-US" sz="2400" baseline="-25000" dirty="0">
                <a:sym typeface="Wingdings" panose="05000000000000000000" pitchFamily="2" charset="2"/>
              </a:rPr>
              <a:t>1</a:t>
            </a:r>
            <a:endParaRPr lang="en-US" sz="2400" dirty="0">
              <a:sym typeface="Wingdings" panose="05000000000000000000" pitchFamily="2" charset="2"/>
            </a:endParaRPr>
          </a:p>
        </p:txBody>
      </p:sp>
      <p:sp>
        <p:nvSpPr>
          <p:cNvPr id="47" name="TextBox 46">
            <a:extLst>
              <a:ext uri="{FF2B5EF4-FFF2-40B4-BE49-F238E27FC236}">
                <a16:creationId xmlns:a16="http://schemas.microsoft.com/office/drawing/2014/main" id="{8E057EE7-ADC8-A12D-8793-8FF95EC841A6}"/>
              </a:ext>
            </a:extLst>
          </p:cNvPr>
          <p:cNvSpPr txBox="1"/>
          <p:nvPr/>
        </p:nvSpPr>
        <p:spPr>
          <a:xfrm>
            <a:off x="150987" y="5874135"/>
            <a:ext cx="6924853" cy="830997"/>
          </a:xfrm>
          <a:prstGeom prst="rect">
            <a:avLst/>
          </a:prstGeom>
          <a:noFill/>
        </p:spPr>
        <p:txBody>
          <a:bodyPr wrap="square">
            <a:spAutoFit/>
          </a:bodyPr>
          <a:lstStyle/>
          <a:p>
            <a:r>
              <a:rPr lang="en-US" sz="2400" dirty="0">
                <a:sym typeface="Wingdings" panose="05000000000000000000" pitchFamily="2" charset="2"/>
              </a:rPr>
              <a:t>2. Adequate pumping of 2, 3: C</a:t>
            </a:r>
            <a:r>
              <a:rPr lang="en-US" sz="2400" baseline="-25000" dirty="0">
                <a:sym typeface="Wingdings" panose="05000000000000000000" pitchFamily="2" charset="2"/>
              </a:rPr>
              <a:t>P2, 2</a:t>
            </a:r>
            <a:r>
              <a:rPr lang="en-US" sz="2400" dirty="0">
                <a:sym typeface="Wingdings" panose="05000000000000000000" pitchFamily="2" charset="2"/>
              </a:rPr>
              <a:t>, C</a:t>
            </a:r>
            <a:r>
              <a:rPr lang="en-US" sz="2400" baseline="-25000" dirty="0">
                <a:sym typeface="Wingdings" panose="05000000000000000000" pitchFamily="2" charset="2"/>
              </a:rPr>
              <a:t>P3, 3</a:t>
            </a:r>
            <a:r>
              <a:rPr lang="en-US" sz="2400" dirty="0">
                <a:sym typeface="Wingdings" panose="05000000000000000000" pitchFamily="2" charset="2"/>
              </a:rPr>
              <a:t>‘large’ </a:t>
            </a:r>
          </a:p>
          <a:p>
            <a:pPr marL="457200" lvl="1" indent="0">
              <a:buNone/>
            </a:pPr>
            <a:r>
              <a:rPr lang="en-US" sz="2400" dirty="0">
                <a:sym typeface="Wingdings" panose="05000000000000000000" pitchFamily="2" charset="2"/>
              </a:rPr>
              <a:t>i.e. low pressure &amp; high pumping speed</a:t>
            </a:r>
          </a:p>
        </p:txBody>
      </p:sp>
      <p:sp>
        <p:nvSpPr>
          <p:cNvPr id="48" name="TextBox 47">
            <a:extLst>
              <a:ext uri="{FF2B5EF4-FFF2-40B4-BE49-F238E27FC236}">
                <a16:creationId xmlns:a16="http://schemas.microsoft.com/office/drawing/2014/main" id="{B3222118-E082-48CE-08ED-3349E804FD38}"/>
              </a:ext>
            </a:extLst>
          </p:cNvPr>
          <p:cNvSpPr txBox="1"/>
          <p:nvPr/>
        </p:nvSpPr>
        <p:spPr>
          <a:xfrm>
            <a:off x="7382141" y="5315716"/>
            <a:ext cx="5207501" cy="461665"/>
          </a:xfrm>
          <a:prstGeom prst="rect">
            <a:avLst/>
          </a:prstGeom>
          <a:noFill/>
        </p:spPr>
        <p:txBody>
          <a:bodyPr wrap="square">
            <a:spAutoFit/>
          </a:bodyPr>
          <a:lstStyle/>
          <a:p>
            <a:r>
              <a:rPr lang="en-US" sz="2400" dirty="0">
                <a:sym typeface="Wingdings" panose="05000000000000000000" pitchFamily="2" charset="2"/>
              </a:rPr>
              <a:t>3. High solid angle of 3D MOT</a:t>
            </a:r>
          </a:p>
        </p:txBody>
      </p:sp>
      <p:sp>
        <p:nvSpPr>
          <p:cNvPr id="58" name="TextBox 57">
            <a:extLst>
              <a:ext uri="{FF2B5EF4-FFF2-40B4-BE49-F238E27FC236}">
                <a16:creationId xmlns:a16="http://schemas.microsoft.com/office/drawing/2014/main" id="{2C294E95-BFE8-FA74-85E8-F618B774BE6C}"/>
              </a:ext>
            </a:extLst>
          </p:cNvPr>
          <p:cNvSpPr txBox="1"/>
          <p:nvPr/>
        </p:nvSpPr>
        <p:spPr>
          <a:xfrm>
            <a:off x="7346206" y="5863710"/>
            <a:ext cx="2475738" cy="461665"/>
          </a:xfrm>
          <a:prstGeom prst="rect">
            <a:avLst/>
          </a:prstGeom>
          <a:noFill/>
        </p:spPr>
        <p:txBody>
          <a:bodyPr wrap="square">
            <a:spAutoFit/>
          </a:bodyPr>
          <a:lstStyle/>
          <a:p>
            <a:r>
              <a:rPr lang="en-US" sz="2400" dirty="0">
                <a:sym typeface="Wingdings" panose="05000000000000000000" pitchFamily="2" charset="2"/>
              </a:rPr>
              <a:t>4. Optical access</a:t>
            </a:r>
            <a:endParaRPr lang="en-US" sz="2400" dirty="0"/>
          </a:p>
        </p:txBody>
      </p:sp>
      <p:cxnSp>
        <p:nvCxnSpPr>
          <p:cNvPr id="44" name="Straight Connector 43">
            <a:extLst>
              <a:ext uri="{FF2B5EF4-FFF2-40B4-BE49-F238E27FC236}">
                <a16:creationId xmlns:a16="http://schemas.microsoft.com/office/drawing/2014/main" id="{5D5FD857-C69D-12EE-BD33-109BC889DCE6}"/>
              </a:ext>
            </a:extLst>
          </p:cNvPr>
          <p:cNvCxnSpPr/>
          <p:nvPr/>
        </p:nvCxnSpPr>
        <p:spPr>
          <a:xfrm flipV="1">
            <a:off x="7046676" y="5440971"/>
            <a:ext cx="0" cy="126416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9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B1FE80-7BB5-D3C7-E55D-FD061ED18E73}"/>
              </a:ext>
            </a:extLst>
          </p:cNvPr>
          <p:cNvSpPr/>
          <p:nvPr/>
        </p:nvSpPr>
        <p:spPr>
          <a:xfrm>
            <a:off x="0" y="0"/>
            <a:ext cx="12192000" cy="6858000"/>
          </a:xfrm>
          <a:prstGeom prst="rect">
            <a:avLst/>
          </a:prstGeom>
          <a:solidFill>
            <a:srgbClr val="E6E7E8"/>
          </a:solidFill>
          <a:ln>
            <a:solidFill>
              <a:srgbClr val="E6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537821-08F4-CCA7-AB74-E81633A59BD4}"/>
              </a:ext>
            </a:extLst>
          </p:cNvPr>
          <p:cNvSpPr>
            <a:spLocks noGrp="1"/>
          </p:cNvSpPr>
          <p:nvPr>
            <p:ph idx="1"/>
          </p:nvPr>
        </p:nvSpPr>
        <p:spPr>
          <a:xfrm>
            <a:off x="3135992" y="2865778"/>
            <a:ext cx="5920015" cy="1126444"/>
          </a:xfrm>
        </p:spPr>
        <p:txBody>
          <a:bodyPr>
            <a:normAutofit/>
          </a:bodyPr>
          <a:lstStyle/>
          <a:p>
            <a:pPr marL="0" indent="0" algn="ctr">
              <a:buNone/>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Magneto-</a:t>
            </a:r>
            <a:r>
              <a:rPr lang="en-US" sz="4000" b="1" dirty="0">
                <a:solidFill>
                  <a:srgbClr val="704870"/>
                </a:solidFill>
                <a:latin typeface="Univers Light" panose="020B0403020202020204" pitchFamily="34" charset="0"/>
              </a:rPr>
              <a:t>Optical Trap</a:t>
            </a:r>
            <a:endParaRPr lang="en-US" b="1" dirty="0">
              <a:latin typeface="Univers Light" panose="020B0403020202020204" pitchFamily="34" charset="0"/>
            </a:endParaRPr>
          </a:p>
        </p:txBody>
      </p:sp>
      <p:sp>
        <p:nvSpPr>
          <p:cNvPr id="5" name="Slide Number Placeholder 4">
            <a:extLst>
              <a:ext uri="{FF2B5EF4-FFF2-40B4-BE49-F238E27FC236}">
                <a16:creationId xmlns:a16="http://schemas.microsoft.com/office/drawing/2014/main" id="{4E26EA9F-857D-7652-B6BD-F441288F53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B02A-8819-4379-A8A2-18FCCF9A0508}"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91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AAC6CA-1E5E-AE00-B71E-DB8E6CC7639B}"/>
              </a:ext>
            </a:extLst>
          </p:cNvPr>
          <p:cNvPicPr>
            <a:picLocks noChangeAspect="1"/>
          </p:cNvPicPr>
          <p:nvPr/>
        </p:nvPicPr>
        <p:blipFill rotWithShape="1">
          <a:blip r:embed="rId3"/>
          <a:srcRect l="559" t="4509"/>
          <a:stretch/>
        </p:blipFill>
        <p:spPr>
          <a:xfrm>
            <a:off x="286585" y="3032950"/>
            <a:ext cx="5494559" cy="3760576"/>
          </a:xfrm>
          <a:prstGeom prst="rect">
            <a:avLst/>
          </a:prstGeom>
        </p:spPr>
      </p:pic>
      <p:sp>
        <p:nvSpPr>
          <p:cNvPr id="2" name="Title 1">
            <a:extLst>
              <a:ext uri="{FF2B5EF4-FFF2-40B4-BE49-F238E27FC236}">
                <a16:creationId xmlns:a16="http://schemas.microsoft.com/office/drawing/2014/main" id="{1FDEA95E-81C6-9503-0A10-637453923522}"/>
              </a:ext>
            </a:extLst>
          </p:cNvPr>
          <p:cNvSpPr>
            <a:spLocks noGrp="1"/>
          </p:cNvSpPr>
          <p:nvPr>
            <p:ph type="title"/>
          </p:nvPr>
        </p:nvSpPr>
        <p:spPr/>
        <p:txBody>
          <a:bodyPr/>
          <a:lstStyle/>
          <a:p>
            <a:r>
              <a:rPr lang="en-US" dirty="0"/>
              <a:t>Magnetic Field</a:t>
            </a:r>
            <a:endParaRPr lang="en-CA" dirty="0"/>
          </a:p>
        </p:txBody>
      </p:sp>
      <p:sp>
        <p:nvSpPr>
          <p:cNvPr id="3" name="Content Placeholder 2">
            <a:extLst>
              <a:ext uri="{FF2B5EF4-FFF2-40B4-BE49-F238E27FC236}">
                <a16:creationId xmlns:a16="http://schemas.microsoft.com/office/drawing/2014/main" id="{FAC0CC8E-3849-7373-3357-0A91ED6F8277}"/>
              </a:ext>
            </a:extLst>
          </p:cNvPr>
          <p:cNvSpPr>
            <a:spLocks noGrp="1"/>
          </p:cNvSpPr>
          <p:nvPr>
            <p:ph idx="1"/>
          </p:nvPr>
        </p:nvSpPr>
        <p:spPr>
          <a:xfrm>
            <a:off x="5781144" y="4145369"/>
            <a:ext cx="6572377" cy="966735"/>
          </a:xfrm>
        </p:spPr>
        <p:txBody>
          <a:bodyPr>
            <a:normAutofit/>
          </a:bodyPr>
          <a:lstStyle/>
          <a:p>
            <a:r>
              <a:rPr lang="en-US" sz="2800" b="0" i="0" u="none" strike="noStrike" baseline="0" dirty="0">
                <a:latin typeface="CMR12"/>
              </a:rPr>
              <a:t>Zeeman shift at displacement </a:t>
            </a:r>
            <a:r>
              <a:rPr lang="en-US" sz="2800" b="0" i="0" u="none" strike="noStrike" baseline="0" dirty="0">
                <a:latin typeface="CMMI12"/>
              </a:rPr>
              <a:t>z </a:t>
            </a:r>
            <a:r>
              <a:rPr lang="en-US" sz="2800" b="0" i="0" u="none" strike="noStrike" baseline="0" dirty="0">
                <a:latin typeface="CMR12"/>
              </a:rPr>
              <a:t>provided by the magnetic field is</a:t>
            </a:r>
            <a:endParaRPr lang="en-US" dirty="0"/>
          </a:p>
          <a:p>
            <a:endParaRPr lang="en-CA"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4C38A0-18F0-B101-947F-94E665E8321D}"/>
                  </a:ext>
                </a:extLst>
              </p:cNvPr>
              <p:cNvSpPr txBox="1"/>
              <p:nvPr/>
            </p:nvSpPr>
            <p:spPr>
              <a:xfrm>
                <a:off x="7750398" y="5453455"/>
                <a:ext cx="2199513" cy="620554"/>
              </a:xfrm>
              <a:prstGeom prst="rect">
                <a:avLst/>
              </a:prstGeom>
              <a:noFill/>
            </p:spPr>
            <p:txBody>
              <a:bodyPr wrap="none" lIns="0" tIns="0" rIns="0" bIns="0"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𝑍</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𝐵</m:t>
                            </m:r>
                          </m:sub>
                        </m:sSub>
                      </m:num>
                      <m:den>
                        <m:r>
                          <a:rPr lang="en-US" sz="2800" b="0" i="1" smtClean="0">
                            <a:latin typeface="Cambria Math" panose="02040503050406030204" pitchFamily="18" charset="0"/>
                          </a:rPr>
                          <m:t>ℏ</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𝑑𝐵</m:t>
                        </m:r>
                      </m:num>
                      <m:den>
                        <m:r>
                          <a:rPr lang="en-US" sz="2800" b="0" i="1" smtClean="0">
                            <a:latin typeface="Cambria Math" panose="02040503050406030204" pitchFamily="18" charset="0"/>
                          </a:rPr>
                          <m:t>𝑑𝑧</m:t>
                        </m:r>
                      </m:den>
                    </m:f>
                    <m:r>
                      <a:rPr lang="en-US" sz="2800" b="0" i="1" smtClean="0">
                        <a:latin typeface="Cambria Math" panose="02040503050406030204" pitchFamily="18" charset="0"/>
                      </a:rPr>
                      <m:t> </m:t>
                    </m:r>
                    <m:r>
                      <a:rPr lang="en-US" sz="2800" b="0" i="1" smtClean="0">
                        <a:latin typeface="Cambria Math" panose="02040503050406030204" pitchFamily="18" charset="0"/>
                      </a:rPr>
                      <m:t>𝑧</m:t>
                    </m:r>
                  </m:oMath>
                </a14:m>
                <a:r>
                  <a:rPr lang="en-CA" sz="2800" dirty="0"/>
                  <a:t> </a:t>
                </a:r>
                <a:endParaRPr lang="en-CA" dirty="0"/>
              </a:p>
            </p:txBody>
          </p:sp>
        </mc:Choice>
        <mc:Fallback xmlns="">
          <p:sp>
            <p:nvSpPr>
              <p:cNvPr id="4" name="TextBox 3">
                <a:extLst>
                  <a:ext uri="{FF2B5EF4-FFF2-40B4-BE49-F238E27FC236}">
                    <a16:creationId xmlns:a16="http://schemas.microsoft.com/office/drawing/2014/main" id="{514C38A0-18F0-B101-947F-94E665E8321D}"/>
                  </a:ext>
                </a:extLst>
              </p:cNvPr>
              <p:cNvSpPr txBox="1">
                <a:spLocks noRot="1" noChangeAspect="1" noMove="1" noResize="1" noEditPoints="1" noAdjustHandles="1" noChangeArrowheads="1" noChangeShapeType="1" noTextEdit="1"/>
              </p:cNvSpPr>
              <p:nvPr/>
            </p:nvSpPr>
            <p:spPr>
              <a:xfrm>
                <a:off x="7750398" y="5453455"/>
                <a:ext cx="2199513" cy="620554"/>
              </a:xfrm>
              <a:prstGeom prst="rect">
                <a:avLst/>
              </a:prstGeom>
              <a:blipFill>
                <a:blip r:embed="rId4"/>
                <a:stretch>
                  <a:fillRect/>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880ED9BB-4B85-CA9C-9FD9-F9ED93BF718B}"/>
              </a:ext>
            </a:extLst>
          </p:cNvPr>
          <p:cNvPicPr>
            <a:picLocks noChangeAspect="1"/>
          </p:cNvPicPr>
          <p:nvPr/>
        </p:nvPicPr>
        <p:blipFill>
          <a:blip r:embed="rId5"/>
          <a:stretch>
            <a:fillRect/>
          </a:stretch>
        </p:blipFill>
        <p:spPr>
          <a:xfrm>
            <a:off x="8358788" y="208427"/>
            <a:ext cx="2729903" cy="3382902"/>
          </a:xfrm>
          <a:prstGeom prst="rect">
            <a:avLst/>
          </a:prstGeom>
        </p:spPr>
      </p:pic>
      <p:sp>
        <p:nvSpPr>
          <p:cNvPr id="7" name="Content Placeholder 2">
            <a:extLst>
              <a:ext uri="{FF2B5EF4-FFF2-40B4-BE49-F238E27FC236}">
                <a16:creationId xmlns:a16="http://schemas.microsoft.com/office/drawing/2014/main" id="{DD2ACB53-496F-CA1D-0590-92DE1F3B2071}"/>
              </a:ext>
            </a:extLst>
          </p:cNvPr>
          <p:cNvSpPr txBox="1">
            <a:spLocks/>
          </p:cNvSpPr>
          <p:nvPr/>
        </p:nvSpPr>
        <p:spPr>
          <a:xfrm>
            <a:off x="838200" y="1739871"/>
            <a:ext cx="10515600" cy="794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Quadroupole</a:t>
            </a:r>
            <a:r>
              <a:rPr lang="en-US" dirty="0"/>
              <a:t> field</a:t>
            </a:r>
          </a:p>
          <a:p>
            <a:endParaRPr lang="en-US" dirty="0"/>
          </a:p>
          <a:p>
            <a:endParaRPr lang="en-CA"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7EB1F1-BA01-8566-CC22-05F08BF529E9}"/>
                  </a:ext>
                </a:extLst>
              </p:cNvPr>
              <p:cNvSpPr txBox="1"/>
              <p:nvPr/>
            </p:nvSpPr>
            <p:spPr>
              <a:xfrm>
                <a:off x="1521303" y="2248173"/>
                <a:ext cx="6572377" cy="629211"/>
              </a:xfrm>
              <a:prstGeom prst="rect">
                <a:avLst/>
              </a:prstGeom>
              <a:noFill/>
            </p:spPr>
            <p:txBody>
              <a:bodyPr wrap="none" lIns="0" tIns="0" rIns="0" bIns="0" rtlCol="0">
                <a:spAutoFit/>
              </a:bodyPr>
              <a:lstStyle/>
              <a:p>
                <a14:m>
                  <m:oMath xmlns:m="http://schemas.openxmlformats.org/officeDocument/2006/math">
                    <m:r>
                      <a:rPr lang="en-US" sz="2800" b="1" i="0" smtClean="0">
                        <a:latin typeface="Cambria Math" panose="02040503050406030204" pitchFamily="18" charset="0"/>
                      </a:rPr>
                      <m:t>𝐁</m:t>
                    </m:r>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z</m:t>
                        </m:r>
                      </m:e>
                    </m:d>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b</m:t>
                        </m:r>
                      </m:num>
                      <m:den>
                        <m:r>
                          <a:rPr lang="en-US" sz="2800" b="0" i="0" smtClean="0">
                            <a:latin typeface="Cambria Math" panose="02040503050406030204" pitchFamily="18" charset="0"/>
                          </a:rPr>
                          <m:t>2</m:t>
                        </m:r>
                      </m:den>
                    </m:f>
                    <m:r>
                      <a:rPr lang="en-US" sz="2800" b="0" i="0"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1" i="1" smtClean="0">
                            <a:latin typeface="Cambria Math" panose="02040503050406030204" pitchFamily="18" charset="0"/>
                          </a:rPr>
                          <m:t>𝒙</m:t>
                        </m:r>
                      </m:e>
                    </m:acc>
                    <m:r>
                      <a:rPr lang="en-US" sz="2800">
                        <a:latin typeface="Cambria Math" panose="02040503050406030204" pitchFamily="18" charset="0"/>
                      </a:rPr>
                      <m:t>−</m:t>
                    </m:r>
                    <m:f>
                      <m:fPr>
                        <m:ctrlPr>
                          <a:rPr lang="en-US" sz="2800" i="1">
                            <a:latin typeface="Cambria Math" panose="02040503050406030204" pitchFamily="18" charset="0"/>
                          </a:rPr>
                        </m:ctrlPr>
                      </m:fPr>
                      <m:num>
                        <m:r>
                          <m:rPr>
                            <m:sty m:val="p"/>
                          </m:rPr>
                          <a:rPr lang="en-US" sz="2800">
                            <a:latin typeface="Cambria Math" panose="02040503050406030204" pitchFamily="18" charset="0"/>
                          </a:rPr>
                          <m:t>b</m:t>
                        </m:r>
                      </m:num>
                      <m:den>
                        <m:r>
                          <a:rPr lang="en-US" sz="2800">
                            <a:latin typeface="Cambria Math" panose="02040503050406030204" pitchFamily="18" charset="0"/>
                          </a:rPr>
                          <m:t>2</m:t>
                        </m:r>
                      </m:den>
                    </m:f>
                    <m:r>
                      <a:rPr lang="en-US" sz="2800">
                        <a:latin typeface="Cambria Math" panose="02040503050406030204" pitchFamily="18" charset="0"/>
                      </a:rPr>
                      <m:t> </m:t>
                    </m:r>
                    <m:r>
                      <a:rPr lang="en-US" sz="2800" b="0" i="1" smtClean="0">
                        <a:latin typeface="Cambria Math" panose="02040503050406030204" pitchFamily="18" charset="0"/>
                      </a:rPr>
                      <m:t>𝑦</m:t>
                    </m:r>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b="1" i="1" smtClean="0">
                            <a:latin typeface="Cambria Math" panose="02040503050406030204" pitchFamily="18" charset="0"/>
                          </a:rPr>
                          <m:t>𝒚</m:t>
                        </m:r>
                      </m:e>
                    </m:acc>
                    <m:r>
                      <a:rPr lang="en-US" sz="2800" b="0" i="0"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𝑏𝑧</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b="1" i="1" smtClean="0">
                            <a:latin typeface="Cambria Math" panose="02040503050406030204" pitchFamily="18" charset="0"/>
                          </a:rPr>
                          <m:t>𝒛</m:t>
                        </m:r>
                      </m:e>
                    </m:acc>
                  </m:oMath>
                </a14:m>
                <a:r>
                  <a:rPr lang="en-CA" sz="2800" dirty="0"/>
                  <a:t> </a:t>
                </a:r>
                <a:endParaRPr lang="en-CA" dirty="0"/>
              </a:p>
            </p:txBody>
          </p:sp>
        </mc:Choice>
        <mc:Fallback xmlns="">
          <p:sp>
            <p:nvSpPr>
              <p:cNvPr id="8" name="TextBox 7">
                <a:extLst>
                  <a:ext uri="{FF2B5EF4-FFF2-40B4-BE49-F238E27FC236}">
                    <a16:creationId xmlns:a16="http://schemas.microsoft.com/office/drawing/2014/main" id="{D47EB1F1-BA01-8566-CC22-05F08BF529E9}"/>
                  </a:ext>
                </a:extLst>
              </p:cNvPr>
              <p:cNvSpPr txBox="1">
                <a:spLocks noRot="1" noChangeAspect="1" noMove="1" noResize="1" noEditPoints="1" noAdjustHandles="1" noChangeArrowheads="1" noChangeShapeType="1" noTextEdit="1"/>
              </p:cNvSpPr>
              <p:nvPr/>
            </p:nvSpPr>
            <p:spPr>
              <a:xfrm>
                <a:off x="1521303" y="2248173"/>
                <a:ext cx="6572377" cy="629211"/>
              </a:xfrm>
              <a:prstGeom prst="rect">
                <a:avLst/>
              </a:prstGeom>
              <a:blipFill>
                <a:blip r:embed="rId6"/>
                <a:stretch>
                  <a:fillRect/>
                </a:stretch>
              </a:blipFill>
            </p:spPr>
            <p:txBody>
              <a:bodyPr/>
              <a:lstStyle/>
              <a:p>
                <a:r>
                  <a:rPr lang="en-CA">
                    <a:noFill/>
                  </a:rPr>
                  <a:t> </a:t>
                </a:r>
              </a:p>
            </p:txBody>
          </p:sp>
        </mc:Fallback>
      </mc:AlternateContent>
      <p:sp>
        <p:nvSpPr>
          <p:cNvPr id="11" name="Content Placeholder 2">
            <a:extLst>
              <a:ext uri="{FF2B5EF4-FFF2-40B4-BE49-F238E27FC236}">
                <a16:creationId xmlns:a16="http://schemas.microsoft.com/office/drawing/2014/main" id="{4367FC74-DF46-455C-8C64-56C23AF0D4A8}"/>
              </a:ext>
            </a:extLst>
          </p:cNvPr>
          <p:cNvSpPr txBox="1">
            <a:spLocks/>
          </p:cNvSpPr>
          <p:nvPr/>
        </p:nvSpPr>
        <p:spPr>
          <a:xfrm>
            <a:off x="6864759" y="1101213"/>
            <a:ext cx="814235" cy="59776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Bias field </a:t>
            </a:r>
            <a:endParaRPr lang="en-CA" dirty="0"/>
          </a:p>
        </p:txBody>
      </p:sp>
      <p:cxnSp>
        <p:nvCxnSpPr>
          <p:cNvPr id="12" name="Straight Arrow Connector 11">
            <a:extLst>
              <a:ext uri="{FF2B5EF4-FFF2-40B4-BE49-F238E27FC236}">
                <a16:creationId xmlns:a16="http://schemas.microsoft.com/office/drawing/2014/main" id="{CC6C33E0-6504-BD19-87E0-7AB74F3B14FB}"/>
              </a:ext>
            </a:extLst>
          </p:cNvPr>
          <p:cNvCxnSpPr>
            <a:cxnSpLocks/>
          </p:cNvCxnSpPr>
          <p:nvPr/>
        </p:nvCxnSpPr>
        <p:spPr>
          <a:xfrm flipV="1">
            <a:off x="7120071" y="1596273"/>
            <a:ext cx="86974" cy="771444"/>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16D2B13E-47D4-FEA1-3272-0506036BC815}"/>
              </a:ext>
            </a:extLst>
          </p:cNvPr>
          <p:cNvSpPr txBox="1">
            <a:spLocks/>
          </p:cNvSpPr>
          <p:nvPr/>
        </p:nvSpPr>
        <p:spPr>
          <a:xfrm>
            <a:off x="5175918" y="1039489"/>
            <a:ext cx="1014827" cy="5977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B-field  gradient</a:t>
            </a:r>
            <a:endParaRPr lang="en-CA" dirty="0"/>
          </a:p>
        </p:txBody>
      </p:sp>
      <p:cxnSp>
        <p:nvCxnSpPr>
          <p:cNvPr id="19" name="Straight Arrow Connector 18">
            <a:extLst>
              <a:ext uri="{FF2B5EF4-FFF2-40B4-BE49-F238E27FC236}">
                <a16:creationId xmlns:a16="http://schemas.microsoft.com/office/drawing/2014/main" id="{7E49AEA1-FB79-A43C-EDD1-7DCD4A3F8570}"/>
              </a:ext>
            </a:extLst>
          </p:cNvPr>
          <p:cNvCxnSpPr>
            <a:cxnSpLocks/>
          </p:cNvCxnSpPr>
          <p:nvPr/>
        </p:nvCxnSpPr>
        <p:spPr>
          <a:xfrm flipV="1">
            <a:off x="4946346" y="1515167"/>
            <a:ext cx="380896" cy="681612"/>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C56BA602-503D-39BB-5D22-BA21361B4554}"/>
              </a:ext>
            </a:extLst>
          </p:cNvPr>
          <p:cNvSpPr>
            <a:spLocks noGrp="1"/>
          </p:cNvSpPr>
          <p:nvPr>
            <p:ph type="sldNum" sz="quarter" idx="12"/>
          </p:nvPr>
        </p:nvSpPr>
        <p:spPr/>
        <p:txBody>
          <a:bodyPr/>
          <a:lstStyle/>
          <a:p>
            <a:fld id="{4D50DD86-CF18-46D2-8DDD-E138DBEC5472}" type="slidenum">
              <a:rPr lang="en-CA" smtClean="0"/>
              <a:t>18</a:t>
            </a:fld>
            <a:endParaRPr lang="en-CA"/>
          </a:p>
        </p:txBody>
      </p:sp>
      <p:sp>
        <p:nvSpPr>
          <p:cNvPr id="13" name="Content Placeholder 2">
            <a:extLst>
              <a:ext uri="{FF2B5EF4-FFF2-40B4-BE49-F238E27FC236}">
                <a16:creationId xmlns:a16="http://schemas.microsoft.com/office/drawing/2014/main" id="{A03E4EF0-F486-7DF7-B47D-BBDE595302CC}"/>
              </a:ext>
            </a:extLst>
          </p:cNvPr>
          <p:cNvSpPr txBox="1">
            <a:spLocks/>
          </p:cNvSpPr>
          <p:nvPr/>
        </p:nvSpPr>
        <p:spPr>
          <a:xfrm>
            <a:off x="0" y="6583967"/>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50000"/>
                    <a:lumOff val="50000"/>
                  </a:schemeClr>
                </a:solidFill>
                <a:latin typeface="Helvetica Neue"/>
              </a:rPr>
              <a:t>C. Foot (2005)</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338800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build="p"/>
      <p:bldP spid="18"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9EC1-D810-4DCA-B5D4-878FBF6F92F4}"/>
              </a:ext>
            </a:extLst>
          </p:cNvPr>
          <p:cNvSpPr>
            <a:spLocks noGrp="1"/>
          </p:cNvSpPr>
          <p:nvPr>
            <p:ph type="title"/>
          </p:nvPr>
        </p:nvSpPr>
        <p:spPr/>
        <p:txBody>
          <a:bodyPr/>
          <a:lstStyle/>
          <a:p>
            <a:r>
              <a:rPr lang="en-US" dirty="0"/>
              <a:t>Magnetic Field – Design Considerations</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16D198-1C6C-4B41-6C47-D1C671845AAA}"/>
                  </a:ext>
                </a:extLst>
              </p:cNvPr>
              <p:cNvSpPr>
                <a:spLocks noGrp="1"/>
              </p:cNvSpPr>
              <p:nvPr>
                <p:ph idx="1"/>
              </p:nvPr>
            </p:nvSpPr>
            <p:spPr>
              <a:xfrm>
                <a:off x="838200" y="1569985"/>
                <a:ext cx="10515600" cy="5054997"/>
              </a:xfrm>
            </p:spPr>
            <p:txBody>
              <a:bodyPr>
                <a:normAutofit/>
              </a:bodyPr>
              <a:lstStyle/>
              <a:p>
                <a:pPr marL="514350" indent="-514350">
                  <a:buFont typeface="+mj-lt"/>
                  <a:buAutoNum type="arabicPeriod"/>
                </a:pPr>
                <a:r>
                  <a:rPr lang="en-US" dirty="0"/>
                  <a:t>Uniformity</a:t>
                </a:r>
              </a:p>
              <a:p>
                <a:pPr marL="514350" indent="-514350">
                  <a:buFont typeface="+mj-lt"/>
                  <a:buAutoNum type="arabicPeriod"/>
                </a:pPr>
                <a:r>
                  <a:rPr lang="en-US" dirty="0"/>
                  <a:t>Dynamic response: Self- &amp; Mutual-Inductance</a:t>
                </a:r>
              </a:p>
              <a:p>
                <a:pPr marL="514350" indent="-514350">
                  <a:buFont typeface="+mj-lt"/>
                  <a:buAutoNum type="arabicPeriod"/>
                </a:pPr>
                <a:r>
                  <a:rPr lang="en-US" dirty="0"/>
                  <a:t>Power Dissipation: depends on RT copper resistivity, wire cross-section, length</a:t>
                </a:r>
              </a:p>
              <a:p>
                <a:pPr marL="457200" lvl="1" indent="0">
                  <a:buNone/>
                </a:pPr>
                <a:r>
                  <a:rPr lang="en-US" dirty="0"/>
                  <a:t>	- E.g. Total resistance of 77 </a:t>
                </a:r>
                <a:r>
                  <a:rPr lang="en-US" i="1" dirty="0"/>
                  <a:t>m</a:t>
                </a:r>
                <a:r>
                  <a:rPr lang="el-GR" i="1" dirty="0"/>
                  <a:t>Ω</a:t>
                </a:r>
                <a:r>
                  <a:rPr lang="en-US" i="1" dirty="0"/>
                  <a:t> </a:t>
                </a:r>
                <a:r>
                  <a:rPr lang="en-US" dirty="0"/>
                  <a:t>requires 10 </a:t>
                </a:r>
                <a:r>
                  <a:rPr lang="en-US" i="1" dirty="0"/>
                  <a:t>V</a:t>
                </a:r>
                <a:r>
                  <a:rPr lang="en-US" dirty="0"/>
                  <a:t> power supply with 130 </a:t>
                </a:r>
                <a:r>
                  <a:rPr lang="en-US" i="1" dirty="0"/>
                  <a:t>A 			</a:t>
                </a:r>
                <a:r>
                  <a:rPr lang="en-US" dirty="0">
                    <a:sym typeface="Wingdings" panose="05000000000000000000" pitchFamily="2" charset="2"/>
                  </a:rPr>
                  <a:t> anticipated power-dissipation: </a:t>
                </a:r>
                <a14:m>
                  <m:oMath xmlns:m="http://schemas.openxmlformats.org/officeDocument/2006/math">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𝐼</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𝑅</m:t>
                    </m:r>
                    <m:r>
                      <a:rPr lang="en-US" b="0" i="1" smtClean="0">
                        <a:latin typeface="Cambria Math" panose="02040503050406030204" pitchFamily="18" charset="0"/>
                        <a:sym typeface="Wingdings" panose="05000000000000000000" pitchFamily="2" charset="2"/>
                      </a:rPr>
                      <m:t>=1.3 </m:t>
                    </m:r>
                    <m:r>
                      <a:rPr lang="en-US" b="0" i="1" smtClean="0">
                        <a:latin typeface="Cambria Math" panose="02040503050406030204" pitchFamily="18" charset="0"/>
                        <a:sym typeface="Wingdings" panose="05000000000000000000" pitchFamily="2" charset="2"/>
                      </a:rPr>
                      <m:t>𝑘𝑊</m:t>
                    </m:r>
                  </m:oMath>
                </a14:m>
                <a:endParaRPr lang="en-US" dirty="0"/>
              </a:p>
              <a:p>
                <a:pPr marL="514350" indent="-514350">
                  <a:buFont typeface="+mj-lt"/>
                  <a:buAutoNum type="arabicPeriod"/>
                </a:pPr>
                <a:r>
                  <a:rPr lang="en-US" dirty="0"/>
                  <a:t>Hydrodynamic conductivity: determined by length &amp; no of windings (limitations on cooling)</a:t>
                </a:r>
              </a:p>
              <a:p>
                <a:pPr marL="514350" indent="-514350">
                  <a:buFont typeface="+mj-lt"/>
                  <a:buAutoNum type="arabicPeriod"/>
                </a:pPr>
                <a:r>
                  <a:rPr lang="en-US" dirty="0"/>
                  <a:t>Feshbach fields: high fractional stability </a:t>
                </a:r>
                <a14:m>
                  <m:oMath xmlns:m="http://schemas.openxmlformats.org/officeDocument/2006/math">
                    <m:r>
                      <a:rPr lang="el-GR" b="0" i="1" smtClean="0">
                        <a:latin typeface="Cambria Math" panose="02040503050406030204" pitchFamily="18" charset="0"/>
                      </a:rPr>
                      <m:t>𝛿</m:t>
                    </m:r>
                    <m:r>
                      <m:rPr>
                        <m:sty m:val="p"/>
                      </m:rPr>
                      <a:rPr lang="el-GR" b="0" i="0" smtClean="0">
                        <a:latin typeface="Cambria Math" panose="02040503050406030204" pitchFamily="18" charset="0"/>
                      </a:rPr>
                      <m:t>Β</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Β</m:t>
                        </m:r>
                      </m:e>
                      <m:sub>
                        <m:r>
                          <a:rPr lang="el-GR" b="0" i="0" smtClean="0">
                            <a:latin typeface="Cambria Math" panose="02040503050406030204" pitchFamily="18" charset="0"/>
                          </a:rPr>
                          <m:t>0</m:t>
                        </m:r>
                      </m:sub>
                    </m:sSub>
                  </m:oMath>
                </a14:m>
                <a:endParaRPr lang="en-US" dirty="0"/>
              </a:p>
              <a:p>
                <a:pPr marL="514350" indent="-514350">
                  <a:buFont typeface="+mj-lt"/>
                  <a:buAutoNum type="arabicPeriod"/>
                </a:pPr>
                <a:r>
                  <a:rPr lang="en-US" dirty="0"/>
                  <a:t>Geometry: Hollow-core VS EDM</a:t>
                </a:r>
              </a:p>
              <a:p>
                <a:pPr marL="514350" indent="-514350">
                  <a:buFont typeface="+mj-lt"/>
                  <a:buAutoNum type="arabicPeriod"/>
                </a:pPr>
                <a:endParaRPr lang="en-CA" dirty="0"/>
              </a:p>
            </p:txBody>
          </p:sp>
        </mc:Choice>
        <mc:Fallback xmlns="">
          <p:sp>
            <p:nvSpPr>
              <p:cNvPr id="3" name="Content Placeholder 2">
                <a:extLst>
                  <a:ext uri="{FF2B5EF4-FFF2-40B4-BE49-F238E27FC236}">
                    <a16:creationId xmlns:a16="http://schemas.microsoft.com/office/drawing/2014/main" id="{6C16D198-1C6C-4B41-6C47-D1C671845AAA}"/>
                  </a:ext>
                </a:extLst>
              </p:cNvPr>
              <p:cNvSpPr>
                <a:spLocks noGrp="1" noRot="1" noChangeAspect="1" noMove="1" noResize="1" noEditPoints="1" noAdjustHandles="1" noChangeArrowheads="1" noChangeShapeType="1" noTextEdit="1"/>
              </p:cNvSpPr>
              <p:nvPr>
                <p:ph idx="1"/>
              </p:nvPr>
            </p:nvSpPr>
            <p:spPr>
              <a:xfrm>
                <a:off x="838200" y="1569985"/>
                <a:ext cx="10515600" cy="5054997"/>
              </a:xfrm>
              <a:blipFill>
                <a:blip r:embed="rId3"/>
                <a:stretch>
                  <a:fillRect l="-1217" t="-2171"/>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AF2759DA-3A27-4C78-F076-E5527EFA7BA9}"/>
              </a:ext>
            </a:extLst>
          </p:cNvPr>
          <p:cNvSpPr>
            <a:spLocks noGrp="1"/>
          </p:cNvSpPr>
          <p:nvPr>
            <p:ph type="sldNum" sz="quarter" idx="12"/>
          </p:nvPr>
        </p:nvSpPr>
        <p:spPr/>
        <p:txBody>
          <a:bodyPr/>
          <a:lstStyle/>
          <a:p>
            <a:fld id="{4D50DD86-CF18-46D2-8DDD-E138DBEC5472}" type="slidenum">
              <a:rPr lang="en-CA" smtClean="0"/>
              <a:t>19</a:t>
            </a:fld>
            <a:endParaRPr lang="en-CA"/>
          </a:p>
        </p:txBody>
      </p:sp>
    </p:spTree>
    <p:extLst>
      <p:ext uri="{BB962C8B-B14F-4D97-AF65-F5344CB8AC3E}">
        <p14:creationId xmlns:p14="http://schemas.microsoft.com/office/powerpoint/2010/main" val="139632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BBBE-EEEC-3912-4CBA-D1B7195A6BDC}"/>
              </a:ext>
            </a:extLst>
          </p:cNvPr>
          <p:cNvSpPr>
            <a:spLocks noGrp="1"/>
          </p:cNvSpPr>
          <p:nvPr>
            <p:ph type="ctrTitle"/>
          </p:nvPr>
        </p:nvSpPr>
        <p:spPr>
          <a:xfrm>
            <a:off x="1650097" y="1591417"/>
            <a:ext cx="9144000" cy="2387600"/>
          </a:xfrm>
        </p:spPr>
        <p:txBody>
          <a:bodyPr>
            <a:normAutofit/>
          </a:bodyPr>
          <a:lstStyle/>
          <a:p>
            <a: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t>Dude, how do you build a </a:t>
            </a:r>
            <a:r>
              <a:rPr kumimoji="0" lang="en-US" sz="6000" b="0" i="0" u="none" strike="noStrike" kern="1200" cap="none" spc="0" normalizeH="0" baseline="0" noProof="0" dirty="0">
                <a:ln>
                  <a:noFill/>
                </a:ln>
                <a:solidFill>
                  <a:srgbClr val="C00000"/>
                </a:solidFill>
                <a:effectLst/>
                <a:uLnTx/>
                <a:uFillTx/>
                <a:latin typeface="Calibri Light" panose="020F0302020204030204"/>
                <a:ea typeface="+mj-ea"/>
                <a:cs typeface="+mj-cs"/>
              </a:rPr>
              <a:t>Magneto - Optical</a:t>
            </a:r>
            <a: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t> Trap?</a:t>
            </a:r>
            <a:endParaRPr lang="en-CA" dirty="0"/>
          </a:p>
        </p:txBody>
      </p:sp>
      <p:sp>
        <p:nvSpPr>
          <p:cNvPr id="3" name="Subtitle 2">
            <a:extLst>
              <a:ext uri="{FF2B5EF4-FFF2-40B4-BE49-F238E27FC236}">
                <a16:creationId xmlns:a16="http://schemas.microsoft.com/office/drawing/2014/main" id="{1DF20D06-D858-0CCE-45B4-4B29F764F4A2}"/>
              </a:ext>
            </a:extLst>
          </p:cNvPr>
          <p:cNvSpPr>
            <a:spLocks noGrp="1"/>
          </p:cNvSpPr>
          <p:nvPr>
            <p:ph type="subTitle" idx="1"/>
          </p:nvPr>
        </p:nvSpPr>
        <p:spPr>
          <a:xfrm>
            <a:off x="3171825" y="4989385"/>
            <a:ext cx="5848350" cy="1001840"/>
          </a:xfrm>
        </p:spPr>
        <p:txBody>
          <a:bodyPr>
            <a:normAutofit/>
          </a:bodyPr>
          <a:lstStyle/>
          <a:p>
            <a:r>
              <a:rPr lang="en-US" dirty="0">
                <a:latin typeface="Calibri Light" panose="020F0302020204030204" pitchFamily="34" charset="0"/>
                <a:cs typeface="Calibri Light" panose="020F0302020204030204" pitchFamily="34" charset="0"/>
              </a:rPr>
              <a:t>Workshop  May 06, 2024</a:t>
            </a:r>
          </a:p>
          <a:p>
            <a:r>
              <a:rPr lang="en-US" dirty="0">
                <a:latin typeface="Calibri Light" panose="020F0302020204030204" pitchFamily="34" charset="0"/>
                <a:cs typeface="Calibri Light" panose="020F0302020204030204" pitchFamily="34" charset="0"/>
              </a:rPr>
              <a:t>Sukhman K. S.</a:t>
            </a:r>
            <a:endParaRPr lang="en-CA" dirty="0">
              <a:latin typeface="Calibri Light" panose="020F0302020204030204" pitchFamily="34" charset="0"/>
              <a:cs typeface="Calibri Light" panose="020F0302020204030204" pitchFamily="34" charset="0"/>
            </a:endParaRPr>
          </a:p>
        </p:txBody>
      </p:sp>
      <p:pic>
        <p:nvPicPr>
          <p:cNvPr id="4" name="Picture 2" descr="Drinking tea thinking meme | Memes, Drinking tea, Save">
            <a:extLst>
              <a:ext uri="{FF2B5EF4-FFF2-40B4-BE49-F238E27FC236}">
                <a16:creationId xmlns:a16="http://schemas.microsoft.com/office/drawing/2014/main" id="{C35C3662-4A92-A09F-614D-0C0B5176460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8013" t="17972" r="8100" b="17966"/>
          <a:stretch/>
        </p:blipFill>
        <p:spPr bwMode="auto">
          <a:xfrm>
            <a:off x="685800" y="4076700"/>
            <a:ext cx="1997760" cy="2036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ector Thinking Guy Meme Face for Any Design. Eps 10. Stock Vector -  Illustration of positive, avatar: 80093538">
            <a:extLst>
              <a:ext uri="{FF2B5EF4-FFF2-40B4-BE49-F238E27FC236}">
                <a16:creationId xmlns:a16="http://schemas.microsoft.com/office/drawing/2014/main" id="{18D1D066-986A-4AB7-C41B-8D09D0B1596A}"/>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8513689" y="4267571"/>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o LKB | LKB">
            <a:extLst>
              <a:ext uri="{FF2B5EF4-FFF2-40B4-BE49-F238E27FC236}">
                <a16:creationId xmlns:a16="http://schemas.microsoft.com/office/drawing/2014/main" id="{153828EF-DFA0-E491-0D0D-20E891428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55" y="124643"/>
            <a:ext cx="4514850" cy="10096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1CB52213-16CA-EBA0-12A2-8647A58B5903}"/>
              </a:ext>
            </a:extLst>
          </p:cNvPr>
          <p:cNvSpPr>
            <a:spLocks noGrp="1"/>
          </p:cNvSpPr>
          <p:nvPr>
            <p:ph type="sldNum" sz="quarter" idx="12"/>
          </p:nvPr>
        </p:nvSpPr>
        <p:spPr/>
        <p:txBody>
          <a:bodyPr/>
          <a:lstStyle/>
          <a:p>
            <a:fld id="{4D50DD86-CF18-46D2-8DDD-E138DBEC5472}" type="slidenum">
              <a:rPr lang="en-CA" smtClean="0"/>
              <a:t>2</a:t>
            </a:fld>
            <a:endParaRPr lang="en-CA"/>
          </a:p>
        </p:txBody>
      </p:sp>
    </p:spTree>
    <p:extLst>
      <p:ext uri="{BB962C8B-B14F-4D97-AF65-F5344CB8AC3E}">
        <p14:creationId xmlns:p14="http://schemas.microsoft.com/office/powerpoint/2010/main" val="114190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F17B-F0C1-E483-82C4-36A92CE7941D}"/>
              </a:ext>
            </a:extLst>
          </p:cNvPr>
          <p:cNvSpPr>
            <a:spLocks noGrp="1"/>
          </p:cNvSpPr>
          <p:nvPr>
            <p:ph type="title"/>
          </p:nvPr>
        </p:nvSpPr>
        <p:spPr/>
        <p:txBody>
          <a:bodyPr/>
          <a:lstStyle/>
          <a:p>
            <a:r>
              <a:rPr lang="en-US" dirty="0"/>
              <a:t>Electromagnets: Hollow-core</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5241D3-6129-27C8-0E52-64621126A964}"/>
                  </a:ext>
                </a:extLst>
              </p:cNvPr>
              <p:cNvSpPr>
                <a:spLocks noGrp="1"/>
              </p:cNvSpPr>
              <p:nvPr>
                <p:ph idx="1"/>
              </p:nvPr>
            </p:nvSpPr>
            <p:spPr>
              <a:xfrm>
                <a:off x="838200" y="1822795"/>
                <a:ext cx="7302910" cy="4351338"/>
              </a:xfrm>
            </p:spPr>
            <p:txBody>
              <a:bodyPr>
                <a:normAutofit/>
              </a:bodyPr>
              <a:lstStyle/>
              <a:p>
                <a:r>
                  <a:rPr lang="en-US" dirty="0"/>
                  <a:t>Insulated copper wire with hollow-core</a:t>
                </a:r>
              </a:p>
              <a:p>
                <a:r>
                  <a:rPr lang="en-US" dirty="0"/>
                  <a:t>Homogeneous field gradient </a:t>
                </a:r>
                <a:r>
                  <a:rPr lang="en-US" dirty="0" err="1"/>
                  <a:t>upto</a:t>
                </a:r>
                <a:r>
                  <a:rPr lang="en-US" dirty="0"/>
                  <a:t> distance </a:t>
                </a:r>
                <a14:m>
                  <m:oMath xmlns:m="http://schemas.openxmlformats.org/officeDocument/2006/math">
                    <m:r>
                      <a:rPr lang="en-US" b="0" i="1" smtClean="0">
                        <a:latin typeface="Cambria Math" panose="02040503050406030204" pitchFamily="18" charset="0"/>
                      </a:rPr>
                      <m:t>𝑟</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ad>
                        <m:radPr>
                          <m:degHide m:val="on"/>
                          <m:ctrlPr>
                            <a:rPr lang="en-CA" i="1" dirty="0">
                              <a:latin typeface="Cambria Math" panose="02040503050406030204" pitchFamily="18" charset="0"/>
                            </a:rPr>
                          </m:ctrlPr>
                        </m:radPr>
                        <m:deg/>
                        <m:e>
                          <m:r>
                            <a:rPr lang="en-US" b="0" i="1" dirty="0" smtClean="0">
                              <a:latin typeface="Cambria Math" panose="02040503050406030204" pitchFamily="18" charset="0"/>
                            </a:rPr>
                            <m:t>3</m:t>
                          </m:r>
                        </m:e>
                      </m:rad>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m:rPr>
                              <m:sty m:val="p"/>
                            </m:rPr>
                            <a:rPr lang="en-US" b="0" i="0" dirty="0" smtClean="0">
                              <a:latin typeface="Cambria Math" panose="02040503050406030204" pitchFamily="18" charset="0"/>
                            </a:rPr>
                            <m:t>eff</m:t>
                          </m:r>
                        </m:sub>
                      </m:sSub>
                    </m:oMath>
                  </m:oMathPara>
                </a14:m>
                <a:endParaRPr lang="en-US" dirty="0"/>
              </a:p>
              <a:p>
                <a:r>
                  <a:rPr lang="en-US" dirty="0"/>
                  <a:t> Vacuum chamber constraint: </a:t>
                </a:r>
              </a:p>
              <a:p>
                <a:pPr lvl="1"/>
                <a:r>
                  <a:rPr lang="en-US" dirty="0"/>
                  <a:t>Separation distance </a:t>
                </a:r>
                <a14:m>
                  <m:oMath xmlns:m="http://schemas.openxmlformats.org/officeDocument/2006/math">
                    <m:r>
                      <a:rPr lang="en-US" b="0" i="1" smtClean="0">
                        <a:latin typeface="Cambria Math" panose="02040503050406030204" pitchFamily="18" charset="0"/>
                      </a:rPr>
                      <m:t>𝑑</m:t>
                    </m:r>
                  </m:oMath>
                </a14:m>
                <a:r>
                  <a:rPr lang="en-US" dirty="0"/>
                  <a:t> </a:t>
                </a:r>
                <a:r>
                  <a:rPr lang="en-US" dirty="0" err="1"/>
                  <a:t>bw</a:t>
                </a:r>
                <a:r>
                  <a:rPr lang="en-US" dirty="0"/>
                  <a:t> coils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m:rPr>
                                <m:sty m:val="p"/>
                              </m:rPr>
                              <a:rPr lang="en-US" b="0" i="0" smtClean="0">
                                <a:latin typeface="Cambria Math" panose="02040503050406030204" pitchFamily="18" charset="0"/>
                              </a:rPr>
                              <m:t>eff</m:t>
                            </m:r>
                          </m:sub>
                        </m:sSub>
                      </m:e>
                    </m:d>
                  </m:oMath>
                </a14:m>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𝑑</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m:rPr>
                              <m:sty m:val="p"/>
                            </m:rPr>
                            <a:rPr lang="en-US" b="0" i="0" dirty="0" smtClean="0">
                              <a:latin typeface="Cambria Math" panose="02040503050406030204" pitchFamily="18" charset="0"/>
                            </a:rPr>
                            <m:t>eff</m:t>
                          </m:r>
                        </m:sub>
                      </m:sSub>
                    </m:oMath>
                  </m:oMathPara>
                </a14:m>
                <a:endParaRPr lang="en-US" dirty="0"/>
              </a:p>
              <a:p>
                <a:pPr marL="457200" lvl="1" indent="0">
                  <a:buNone/>
                </a:pPr>
                <a:endParaRPr lang="en-US" sz="1600" dirty="0"/>
              </a:p>
              <a:p>
                <a:r>
                  <a:rPr lang="en-US" dirty="0"/>
                  <a:t>Issues: High water pressure, inefficient cooling, expansive, hard to recreate the same coils</a:t>
                </a:r>
                <a:endParaRPr lang="en-CA" dirty="0"/>
              </a:p>
            </p:txBody>
          </p:sp>
        </mc:Choice>
        <mc:Fallback xmlns="">
          <p:sp>
            <p:nvSpPr>
              <p:cNvPr id="3" name="Content Placeholder 2">
                <a:extLst>
                  <a:ext uri="{FF2B5EF4-FFF2-40B4-BE49-F238E27FC236}">
                    <a16:creationId xmlns:a16="http://schemas.microsoft.com/office/drawing/2014/main" id="{6C5241D3-6129-27C8-0E52-64621126A964}"/>
                  </a:ext>
                </a:extLst>
              </p:cNvPr>
              <p:cNvSpPr>
                <a:spLocks noGrp="1" noRot="1" noChangeAspect="1" noMove="1" noResize="1" noEditPoints="1" noAdjustHandles="1" noChangeArrowheads="1" noChangeShapeType="1" noTextEdit="1"/>
              </p:cNvSpPr>
              <p:nvPr>
                <p:ph idx="1"/>
              </p:nvPr>
            </p:nvSpPr>
            <p:spPr>
              <a:xfrm>
                <a:off x="838200" y="1822795"/>
                <a:ext cx="7302910" cy="4351338"/>
              </a:xfrm>
              <a:blipFill>
                <a:blip r:embed="rId3"/>
                <a:stretch>
                  <a:fillRect l="-1504" t="-2381" b="-700"/>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7BA0E12B-35AC-B2D1-7682-B9FDE05395B0}"/>
              </a:ext>
            </a:extLst>
          </p:cNvPr>
          <p:cNvPicPr>
            <a:picLocks noChangeAspect="1"/>
          </p:cNvPicPr>
          <p:nvPr/>
        </p:nvPicPr>
        <p:blipFill rotWithShape="1">
          <a:blip r:embed="rId4"/>
          <a:srcRect r="48950"/>
          <a:stretch/>
        </p:blipFill>
        <p:spPr>
          <a:xfrm>
            <a:off x="8198504" y="399863"/>
            <a:ext cx="2985521" cy="2812648"/>
          </a:xfrm>
          <a:prstGeom prst="rect">
            <a:avLst/>
          </a:prstGeom>
        </p:spPr>
      </p:pic>
      <p:pic>
        <p:nvPicPr>
          <p:cNvPr id="4" name="Picture 3">
            <a:extLst>
              <a:ext uri="{FF2B5EF4-FFF2-40B4-BE49-F238E27FC236}">
                <a16:creationId xmlns:a16="http://schemas.microsoft.com/office/drawing/2014/main" id="{CA7E7112-352C-4816-23B8-6254A9A92934}"/>
              </a:ext>
            </a:extLst>
          </p:cNvPr>
          <p:cNvPicPr>
            <a:picLocks noChangeAspect="1"/>
          </p:cNvPicPr>
          <p:nvPr/>
        </p:nvPicPr>
        <p:blipFill rotWithShape="1">
          <a:blip r:embed="rId4"/>
          <a:srcRect l="52717"/>
          <a:stretch/>
        </p:blipFill>
        <p:spPr>
          <a:xfrm>
            <a:off x="8489439" y="3247249"/>
            <a:ext cx="2985521" cy="3036766"/>
          </a:xfrm>
          <a:prstGeom prst="rect">
            <a:avLst/>
          </a:prstGeom>
        </p:spPr>
      </p:pic>
      <p:sp>
        <p:nvSpPr>
          <p:cNvPr id="5" name="Slide Number Placeholder 4">
            <a:extLst>
              <a:ext uri="{FF2B5EF4-FFF2-40B4-BE49-F238E27FC236}">
                <a16:creationId xmlns:a16="http://schemas.microsoft.com/office/drawing/2014/main" id="{7249C4FB-44E6-32FC-4275-7D50DB297A82}"/>
              </a:ext>
            </a:extLst>
          </p:cNvPr>
          <p:cNvSpPr>
            <a:spLocks noGrp="1"/>
          </p:cNvSpPr>
          <p:nvPr>
            <p:ph type="sldNum" sz="quarter" idx="12"/>
          </p:nvPr>
        </p:nvSpPr>
        <p:spPr/>
        <p:txBody>
          <a:bodyPr/>
          <a:lstStyle/>
          <a:p>
            <a:fld id="{4D50DD86-CF18-46D2-8DDD-E138DBEC5472}" type="slidenum">
              <a:rPr lang="en-CA" smtClean="0"/>
              <a:t>20</a:t>
            </a:fld>
            <a:endParaRPr lang="en-CA"/>
          </a:p>
        </p:txBody>
      </p:sp>
      <p:sp>
        <p:nvSpPr>
          <p:cNvPr id="10" name="Content Placeholder 2">
            <a:extLst>
              <a:ext uri="{FF2B5EF4-FFF2-40B4-BE49-F238E27FC236}">
                <a16:creationId xmlns:a16="http://schemas.microsoft.com/office/drawing/2014/main" id="{611B5011-EBAF-A1F6-77D3-45BBEFB0A06F}"/>
              </a:ext>
            </a:extLst>
          </p:cNvPr>
          <p:cNvSpPr txBox="1">
            <a:spLocks/>
          </p:cNvSpPr>
          <p:nvPr/>
        </p:nvSpPr>
        <p:spPr>
          <a:xfrm>
            <a:off x="8610600" y="6356350"/>
            <a:ext cx="1705818" cy="4972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solidFill>
                  <a:schemeClr val="tx1">
                    <a:lumMod val="50000"/>
                    <a:lumOff val="50000"/>
                  </a:schemeClr>
                </a:solidFill>
                <a:latin typeface="Helvetica Neue"/>
              </a:rPr>
              <a:t>Jendrzejewski</a:t>
            </a:r>
            <a:r>
              <a:rPr lang="en-US" sz="1600" dirty="0">
                <a:solidFill>
                  <a:schemeClr val="tx1">
                    <a:lumMod val="50000"/>
                    <a:lumOff val="50000"/>
                  </a:schemeClr>
                </a:solidFill>
                <a:latin typeface="Helvetica Neue"/>
              </a:rPr>
              <a:t> Group U. Heidelberg</a:t>
            </a:r>
          </a:p>
          <a:p>
            <a:pPr marL="0" indent="0">
              <a:buFont typeface="Arial" panose="020B0604020202020204" pitchFamily="34" charset="0"/>
              <a:buNone/>
            </a:pPr>
            <a:endParaRPr lang="en-CA" sz="1600" dirty="0">
              <a:solidFill>
                <a:schemeClr val="tx1">
                  <a:lumMod val="50000"/>
                  <a:lumOff val="50000"/>
                </a:schemeClr>
              </a:solidFill>
            </a:endParaRPr>
          </a:p>
        </p:txBody>
      </p:sp>
    </p:spTree>
    <p:extLst>
      <p:ext uri="{BB962C8B-B14F-4D97-AF65-F5344CB8AC3E}">
        <p14:creationId xmlns:p14="http://schemas.microsoft.com/office/powerpoint/2010/main" val="215175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50DD-94CC-D3A0-589C-8E1AFFB29931}"/>
              </a:ext>
            </a:extLst>
          </p:cNvPr>
          <p:cNvSpPr>
            <a:spLocks noGrp="1"/>
          </p:cNvSpPr>
          <p:nvPr>
            <p:ph type="title"/>
          </p:nvPr>
        </p:nvSpPr>
        <p:spPr/>
        <p:txBody>
          <a:bodyPr/>
          <a:lstStyle/>
          <a:p>
            <a:r>
              <a:rPr lang="en-US" dirty="0"/>
              <a:t>Electromagnets</a:t>
            </a:r>
            <a:endParaRPr lang="en-CA" dirty="0"/>
          </a:p>
        </p:txBody>
      </p:sp>
      <p:sp>
        <p:nvSpPr>
          <p:cNvPr id="3" name="Content Placeholder 2">
            <a:extLst>
              <a:ext uri="{FF2B5EF4-FFF2-40B4-BE49-F238E27FC236}">
                <a16:creationId xmlns:a16="http://schemas.microsoft.com/office/drawing/2014/main" id="{2C60FEA6-534E-91AC-4A07-374B20560093}"/>
              </a:ext>
            </a:extLst>
          </p:cNvPr>
          <p:cNvSpPr>
            <a:spLocks noGrp="1"/>
          </p:cNvSpPr>
          <p:nvPr>
            <p:ph idx="1"/>
          </p:nvPr>
        </p:nvSpPr>
        <p:spPr/>
        <p:txBody>
          <a:bodyPr/>
          <a:lstStyle/>
          <a:p>
            <a:r>
              <a:rPr lang="en-US" dirty="0"/>
              <a:t>Bulk-machined electromagnet (EDM </a:t>
            </a:r>
            <a:r>
              <a:rPr lang="nb-NO" dirty="0"/>
              <a:t>6Ethylene Propylene Diene Methylene rubber</a:t>
            </a:r>
            <a:r>
              <a:rPr lang="en-US" dirty="0"/>
              <a:t>)</a:t>
            </a:r>
            <a:endParaRPr lang="en-CA" dirty="0"/>
          </a:p>
        </p:txBody>
      </p:sp>
      <p:pic>
        <p:nvPicPr>
          <p:cNvPr id="9" name="Picture 8">
            <a:extLst>
              <a:ext uri="{FF2B5EF4-FFF2-40B4-BE49-F238E27FC236}">
                <a16:creationId xmlns:a16="http://schemas.microsoft.com/office/drawing/2014/main" id="{1D342C41-89D5-A944-64A5-A6EF83244F4C}"/>
              </a:ext>
            </a:extLst>
          </p:cNvPr>
          <p:cNvPicPr>
            <a:picLocks noChangeAspect="1"/>
          </p:cNvPicPr>
          <p:nvPr/>
        </p:nvPicPr>
        <p:blipFill rotWithShape="1">
          <a:blip r:embed="rId3"/>
          <a:srcRect t="44293"/>
          <a:stretch/>
        </p:blipFill>
        <p:spPr>
          <a:xfrm>
            <a:off x="2300911" y="2850696"/>
            <a:ext cx="7590178" cy="3506561"/>
          </a:xfrm>
          <a:prstGeom prst="rect">
            <a:avLst/>
          </a:prstGeom>
        </p:spPr>
      </p:pic>
      <p:sp>
        <p:nvSpPr>
          <p:cNvPr id="4" name="Slide Number Placeholder 3">
            <a:extLst>
              <a:ext uri="{FF2B5EF4-FFF2-40B4-BE49-F238E27FC236}">
                <a16:creationId xmlns:a16="http://schemas.microsoft.com/office/drawing/2014/main" id="{4FAD7243-8E81-B0A6-E407-1CDC779AB8A6}"/>
              </a:ext>
            </a:extLst>
          </p:cNvPr>
          <p:cNvSpPr>
            <a:spLocks noGrp="1"/>
          </p:cNvSpPr>
          <p:nvPr>
            <p:ph type="sldNum" sz="quarter" idx="12"/>
          </p:nvPr>
        </p:nvSpPr>
        <p:spPr/>
        <p:txBody>
          <a:bodyPr/>
          <a:lstStyle/>
          <a:p>
            <a:fld id="{4D50DD86-CF18-46D2-8DDD-E138DBEC5472}" type="slidenum">
              <a:rPr lang="en-CA" smtClean="0"/>
              <a:t>21</a:t>
            </a:fld>
            <a:endParaRPr lang="en-CA"/>
          </a:p>
        </p:txBody>
      </p:sp>
      <p:sp>
        <p:nvSpPr>
          <p:cNvPr id="7" name="Content Placeholder 2">
            <a:extLst>
              <a:ext uri="{FF2B5EF4-FFF2-40B4-BE49-F238E27FC236}">
                <a16:creationId xmlns:a16="http://schemas.microsoft.com/office/drawing/2014/main" id="{DC3FDA19-0EB6-6B5A-AAAE-E0D379EF89D2}"/>
              </a:ext>
            </a:extLst>
          </p:cNvPr>
          <p:cNvSpPr txBox="1">
            <a:spLocks/>
          </p:cNvSpPr>
          <p:nvPr/>
        </p:nvSpPr>
        <p:spPr>
          <a:xfrm>
            <a:off x="2146420" y="6142037"/>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solidFill>
                  <a:schemeClr val="tx1">
                    <a:lumMod val="50000"/>
                    <a:lumOff val="50000"/>
                  </a:schemeClr>
                </a:solidFill>
                <a:latin typeface="Helvetica Neue"/>
              </a:rPr>
              <a:t>Brantut</a:t>
            </a:r>
            <a:r>
              <a:rPr lang="en-US" sz="1600" dirty="0">
                <a:solidFill>
                  <a:schemeClr val="tx1">
                    <a:lumMod val="50000"/>
                    <a:lumOff val="50000"/>
                  </a:schemeClr>
                </a:solidFill>
                <a:latin typeface="Helvetica Neue"/>
              </a:rPr>
              <a:t> Group - ETH Zurich </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41992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74EF6-6E9E-997F-8904-8E4B802FA0C4}"/>
              </a:ext>
            </a:extLst>
          </p:cNvPr>
          <p:cNvPicPr>
            <a:picLocks noChangeAspect="1"/>
          </p:cNvPicPr>
          <p:nvPr/>
        </p:nvPicPr>
        <p:blipFill rotWithShape="1">
          <a:blip r:embed="rId3"/>
          <a:srcRect t="-1" b="-4335"/>
          <a:stretch/>
        </p:blipFill>
        <p:spPr>
          <a:xfrm>
            <a:off x="1805568" y="764560"/>
            <a:ext cx="8580864" cy="5377478"/>
          </a:xfrm>
          <a:prstGeom prst="rect">
            <a:avLst/>
          </a:prstGeom>
        </p:spPr>
      </p:pic>
      <p:sp>
        <p:nvSpPr>
          <p:cNvPr id="4" name="Slide Number Placeholder 3">
            <a:extLst>
              <a:ext uri="{FF2B5EF4-FFF2-40B4-BE49-F238E27FC236}">
                <a16:creationId xmlns:a16="http://schemas.microsoft.com/office/drawing/2014/main" id="{8A85F816-F66C-1FBD-FB28-C4393E5CC31D}"/>
              </a:ext>
            </a:extLst>
          </p:cNvPr>
          <p:cNvSpPr>
            <a:spLocks noGrp="1"/>
          </p:cNvSpPr>
          <p:nvPr>
            <p:ph type="sldNum" sz="quarter" idx="12"/>
          </p:nvPr>
        </p:nvSpPr>
        <p:spPr/>
        <p:txBody>
          <a:bodyPr/>
          <a:lstStyle/>
          <a:p>
            <a:fld id="{4D50DD86-CF18-46D2-8DDD-E138DBEC5472}" type="slidenum">
              <a:rPr lang="en-CA" smtClean="0"/>
              <a:t>22</a:t>
            </a:fld>
            <a:endParaRPr lang="en-CA"/>
          </a:p>
        </p:txBody>
      </p:sp>
      <p:sp>
        <p:nvSpPr>
          <p:cNvPr id="6" name="Content Placeholder 2">
            <a:extLst>
              <a:ext uri="{FF2B5EF4-FFF2-40B4-BE49-F238E27FC236}">
                <a16:creationId xmlns:a16="http://schemas.microsoft.com/office/drawing/2014/main" id="{0544BA8D-18FD-6B31-294F-EB4DAEBCA754}"/>
              </a:ext>
            </a:extLst>
          </p:cNvPr>
          <p:cNvSpPr txBox="1">
            <a:spLocks/>
          </p:cNvSpPr>
          <p:nvPr/>
        </p:nvSpPr>
        <p:spPr>
          <a:xfrm>
            <a:off x="2146420" y="6142037"/>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lumMod val="50000"/>
                    <a:lumOff val="50000"/>
                  </a:schemeClr>
                </a:solidFill>
                <a:latin typeface="Helvetica Neue"/>
              </a:rPr>
              <a:t>K. Roux, t, </a:t>
            </a:r>
            <a:r>
              <a:rPr lang="en-US" sz="1600" dirty="0" err="1">
                <a:solidFill>
                  <a:schemeClr val="tx1">
                    <a:lumMod val="50000"/>
                    <a:lumOff val="50000"/>
                  </a:schemeClr>
                </a:solidFill>
                <a:latin typeface="Helvetica Neue"/>
              </a:rPr>
              <a:t>SciPost</a:t>
            </a:r>
            <a:r>
              <a:rPr lang="en-US" sz="1600" dirty="0">
                <a:solidFill>
                  <a:schemeClr val="tx1">
                    <a:lumMod val="50000"/>
                    <a:lumOff val="50000"/>
                  </a:schemeClr>
                </a:solidFill>
                <a:latin typeface="Helvetica Neue"/>
              </a:rPr>
              <a:t> Physics 6 (2019)</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25266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89B983-9323-6924-0FA4-357097E3E525}"/>
              </a:ext>
            </a:extLst>
          </p:cNvPr>
          <p:cNvSpPr>
            <a:spLocks noGrp="1"/>
          </p:cNvSpPr>
          <p:nvPr>
            <p:ph idx="1"/>
          </p:nvPr>
        </p:nvSpPr>
        <p:spPr>
          <a:xfrm>
            <a:off x="1546123" y="5624898"/>
            <a:ext cx="10515600" cy="581562"/>
          </a:xfrm>
        </p:spPr>
        <p:txBody>
          <a:bodyPr/>
          <a:lstStyle/>
          <a:p>
            <a:pPr marL="0" indent="0">
              <a:buNone/>
            </a:pPr>
            <a:r>
              <a:rPr lang="en-US" dirty="0"/>
              <a:t>Credits: github.com/</a:t>
            </a:r>
            <a:r>
              <a:rPr lang="en-US" dirty="0" err="1"/>
              <a:t>ochubar</a:t>
            </a:r>
            <a:r>
              <a:rPr lang="en-US" dirty="0"/>
              <a:t>/Radia</a:t>
            </a:r>
            <a:endParaRPr lang="en-CA" dirty="0"/>
          </a:p>
        </p:txBody>
      </p:sp>
      <p:pic>
        <p:nvPicPr>
          <p:cNvPr id="5" name="Picture 4">
            <a:extLst>
              <a:ext uri="{FF2B5EF4-FFF2-40B4-BE49-F238E27FC236}">
                <a16:creationId xmlns:a16="http://schemas.microsoft.com/office/drawing/2014/main" id="{EE8F07B3-6788-03FF-B52D-D2D77F965C06}"/>
              </a:ext>
            </a:extLst>
          </p:cNvPr>
          <p:cNvPicPr>
            <a:picLocks noChangeAspect="1"/>
          </p:cNvPicPr>
          <p:nvPr/>
        </p:nvPicPr>
        <p:blipFill rotWithShape="1">
          <a:blip r:embed="rId3"/>
          <a:srcRect t="50067"/>
          <a:stretch/>
        </p:blipFill>
        <p:spPr>
          <a:xfrm>
            <a:off x="838200" y="2040584"/>
            <a:ext cx="7909960" cy="2055879"/>
          </a:xfrm>
          <a:prstGeom prst="rect">
            <a:avLst/>
          </a:prstGeom>
        </p:spPr>
      </p:pic>
      <p:pic>
        <p:nvPicPr>
          <p:cNvPr id="7" name="Picture 6">
            <a:extLst>
              <a:ext uri="{FF2B5EF4-FFF2-40B4-BE49-F238E27FC236}">
                <a16:creationId xmlns:a16="http://schemas.microsoft.com/office/drawing/2014/main" id="{578A12C3-B5A8-6533-6365-8002C4F098E8}"/>
              </a:ext>
            </a:extLst>
          </p:cNvPr>
          <p:cNvPicPr>
            <a:picLocks noChangeAspect="1"/>
          </p:cNvPicPr>
          <p:nvPr/>
        </p:nvPicPr>
        <p:blipFill>
          <a:blip r:embed="rId4"/>
          <a:stretch>
            <a:fillRect/>
          </a:stretch>
        </p:blipFill>
        <p:spPr>
          <a:xfrm>
            <a:off x="7800990" y="2847770"/>
            <a:ext cx="3391194" cy="3482642"/>
          </a:xfrm>
          <a:prstGeom prst="rect">
            <a:avLst/>
          </a:prstGeom>
        </p:spPr>
      </p:pic>
      <p:sp>
        <p:nvSpPr>
          <p:cNvPr id="4" name="Title 1">
            <a:extLst>
              <a:ext uri="{FF2B5EF4-FFF2-40B4-BE49-F238E27FC236}">
                <a16:creationId xmlns:a16="http://schemas.microsoft.com/office/drawing/2014/main" id="{8196DB70-963F-9B81-0680-DC22777B973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Radia: </a:t>
            </a:r>
            <a:r>
              <a:rPr lang="en-US" dirty="0" err="1"/>
              <a:t>Quadroupole</a:t>
            </a:r>
            <a:r>
              <a:rPr lang="en-US" dirty="0"/>
              <a:t> Magnet</a:t>
            </a:r>
            <a:endParaRPr lang="en-CA" dirty="0"/>
          </a:p>
        </p:txBody>
      </p:sp>
      <p:sp>
        <p:nvSpPr>
          <p:cNvPr id="6" name="Rectangle 5">
            <a:extLst>
              <a:ext uri="{FF2B5EF4-FFF2-40B4-BE49-F238E27FC236}">
                <a16:creationId xmlns:a16="http://schemas.microsoft.com/office/drawing/2014/main" id="{377E63FB-9FC1-1040-8E4D-61A13F545030}"/>
              </a:ext>
            </a:extLst>
          </p:cNvPr>
          <p:cNvSpPr/>
          <p:nvPr/>
        </p:nvSpPr>
        <p:spPr>
          <a:xfrm>
            <a:off x="1199535" y="1514167"/>
            <a:ext cx="9992649" cy="484153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9">
            <a:extLst>
              <a:ext uri="{FF2B5EF4-FFF2-40B4-BE49-F238E27FC236}">
                <a16:creationId xmlns:a16="http://schemas.microsoft.com/office/drawing/2014/main" id="{5E5E0232-F818-580B-EB89-007225A1CF6B}"/>
              </a:ext>
            </a:extLst>
          </p:cNvPr>
          <p:cNvSpPr>
            <a:spLocks noGrp="1"/>
          </p:cNvSpPr>
          <p:nvPr>
            <p:ph type="sldNum" sz="quarter" idx="12"/>
          </p:nvPr>
        </p:nvSpPr>
        <p:spPr/>
        <p:txBody>
          <a:bodyPr/>
          <a:lstStyle/>
          <a:p>
            <a:fld id="{4D50DD86-CF18-46D2-8DDD-E138DBEC5472}" type="slidenum">
              <a:rPr lang="en-CA" smtClean="0"/>
              <a:t>23</a:t>
            </a:fld>
            <a:endParaRPr lang="en-CA"/>
          </a:p>
        </p:txBody>
      </p:sp>
    </p:spTree>
    <p:extLst>
      <p:ext uri="{BB962C8B-B14F-4D97-AF65-F5344CB8AC3E}">
        <p14:creationId xmlns:p14="http://schemas.microsoft.com/office/powerpoint/2010/main" val="1231990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7243-BB0E-3A1F-1A73-9E5A4E747020}"/>
              </a:ext>
            </a:extLst>
          </p:cNvPr>
          <p:cNvSpPr>
            <a:spLocks noGrp="1"/>
          </p:cNvSpPr>
          <p:nvPr>
            <p:ph type="title"/>
          </p:nvPr>
        </p:nvSpPr>
        <p:spPr/>
        <p:txBody>
          <a:bodyPr/>
          <a:lstStyle/>
          <a:p>
            <a:r>
              <a:rPr lang="en-US" dirty="0"/>
              <a:t>Radia</a:t>
            </a:r>
            <a:endParaRPr lang="en-CA" dirty="0"/>
          </a:p>
        </p:txBody>
      </p:sp>
      <p:pic>
        <p:nvPicPr>
          <p:cNvPr id="5" name="Picture 4">
            <a:extLst>
              <a:ext uri="{FF2B5EF4-FFF2-40B4-BE49-F238E27FC236}">
                <a16:creationId xmlns:a16="http://schemas.microsoft.com/office/drawing/2014/main" id="{C9F2FAF5-67CC-8670-0F75-08C78ABB4DA7}"/>
              </a:ext>
            </a:extLst>
          </p:cNvPr>
          <p:cNvPicPr>
            <a:picLocks noChangeAspect="1"/>
          </p:cNvPicPr>
          <p:nvPr/>
        </p:nvPicPr>
        <p:blipFill rotWithShape="1">
          <a:blip r:embed="rId3"/>
          <a:srcRect l="2822" t="27671" r="49638" b="11801"/>
          <a:stretch/>
        </p:blipFill>
        <p:spPr>
          <a:xfrm>
            <a:off x="1651819" y="2460043"/>
            <a:ext cx="4021393" cy="3309826"/>
          </a:xfrm>
          <a:prstGeom prst="rect">
            <a:avLst/>
          </a:prstGeom>
        </p:spPr>
      </p:pic>
      <p:pic>
        <p:nvPicPr>
          <p:cNvPr id="7" name="Picture 6">
            <a:extLst>
              <a:ext uri="{FF2B5EF4-FFF2-40B4-BE49-F238E27FC236}">
                <a16:creationId xmlns:a16="http://schemas.microsoft.com/office/drawing/2014/main" id="{1666D002-FEF2-0B7E-BFC9-9512D71EBD2B}"/>
              </a:ext>
            </a:extLst>
          </p:cNvPr>
          <p:cNvPicPr>
            <a:picLocks noChangeAspect="1"/>
          </p:cNvPicPr>
          <p:nvPr/>
        </p:nvPicPr>
        <p:blipFill rotWithShape="1">
          <a:blip r:embed="rId4"/>
          <a:srcRect l="3114" t="27305" r="51191" b="6688"/>
          <a:stretch/>
        </p:blipFill>
        <p:spPr>
          <a:xfrm>
            <a:off x="6614698" y="2460043"/>
            <a:ext cx="3636000" cy="3294855"/>
          </a:xfrm>
          <a:prstGeom prst="rect">
            <a:avLst/>
          </a:prstGeom>
        </p:spPr>
      </p:pic>
      <p:sp>
        <p:nvSpPr>
          <p:cNvPr id="8" name="Rectangle 7">
            <a:extLst>
              <a:ext uri="{FF2B5EF4-FFF2-40B4-BE49-F238E27FC236}">
                <a16:creationId xmlns:a16="http://schemas.microsoft.com/office/drawing/2014/main" id="{D33C3A05-13FB-66FB-E70C-D4B02BFAA813}"/>
              </a:ext>
            </a:extLst>
          </p:cNvPr>
          <p:cNvSpPr/>
          <p:nvPr/>
        </p:nvSpPr>
        <p:spPr>
          <a:xfrm>
            <a:off x="1199535" y="1514167"/>
            <a:ext cx="9992649" cy="484153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9BCD465E-7ECC-0B1B-D5AD-9088FCBE97BF}"/>
              </a:ext>
            </a:extLst>
          </p:cNvPr>
          <p:cNvPicPr>
            <a:picLocks noChangeAspect="1"/>
          </p:cNvPicPr>
          <p:nvPr/>
        </p:nvPicPr>
        <p:blipFill rotWithShape="1">
          <a:blip r:embed="rId3"/>
          <a:srcRect r="63358" b="89199"/>
          <a:stretch/>
        </p:blipFill>
        <p:spPr>
          <a:xfrm>
            <a:off x="1970797" y="1886449"/>
            <a:ext cx="3096696" cy="590107"/>
          </a:xfrm>
          <a:prstGeom prst="rect">
            <a:avLst/>
          </a:prstGeom>
        </p:spPr>
      </p:pic>
      <p:pic>
        <p:nvPicPr>
          <p:cNvPr id="10" name="Picture 9">
            <a:extLst>
              <a:ext uri="{FF2B5EF4-FFF2-40B4-BE49-F238E27FC236}">
                <a16:creationId xmlns:a16="http://schemas.microsoft.com/office/drawing/2014/main" id="{0380C3FF-0C8F-BB3D-123F-7A21905B6C78}"/>
              </a:ext>
            </a:extLst>
          </p:cNvPr>
          <p:cNvPicPr>
            <a:picLocks noChangeAspect="1"/>
          </p:cNvPicPr>
          <p:nvPr/>
        </p:nvPicPr>
        <p:blipFill rotWithShape="1">
          <a:blip r:embed="rId4"/>
          <a:srcRect r="56048" b="89537"/>
          <a:stretch/>
        </p:blipFill>
        <p:spPr>
          <a:xfrm>
            <a:off x="6423194" y="1954251"/>
            <a:ext cx="3497304" cy="522305"/>
          </a:xfrm>
          <a:prstGeom prst="rect">
            <a:avLst/>
          </a:prstGeom>
        </p:spPr>
      </p:pic>
      <p:sp>
        <p:nvSpPr>
          <p:cNvPr id="11" name="Content Placeholder 2">
            <a:extLst>
              <a:ext uri="{FF2B5EF4-FFF2-40B4-BE49-F238E27FC236}">
                <a16:creationId xmlns:a16="http://schemas.microsoft.com/office/drawing/2014/main" id="{617DAC7A-2446-DEC1-E0C7-637D4FE9615A}"/>
              </a:ext>
            </a:extLst>
          </p:cNvPr>
          <p:cNvSpPr txBox="1">
            <a:spLocks/>
          </p:cNvSpPr>
          <p:nvPr/>
        </p:nvSpPr>
        <p:spPr>
          <a:xfrm>
            <a:off x="1260990" y="5705088"/>
            <a:ext cx="10515600" cy="581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Credits: github.com/</a:t>
            </a:r>
            <a:r>
              <a:rPr lang="en-US" dirty="0" err="1"/>
              <a:t>ochubar</a:t>
            </a:r>
            <a:r>
              <a:rPr lang="en-US" dirty="0"/>
              <a:t>/Radia</a:t>
            </a:r>
            <a:endParaRPr lang="en-CA" dirty="0"/>
          </a:p>
        </p:txBody>
      </p:sp>
      <p:sp>
        <p:nvSpPr>
          <p:cNvPr id="12" name="Slide Number Placeholder 11">
            <a:extLst>
              <a:ext uri="{FF2B5EF4-FFF2-40B4-BE49-F238E27FC236}">
                <a16:creationId xmlns:a16="http://schemas.microsoft.com/office/drawing/2014/main" id="{855C3C88-5DD2-28C2-2717-C5A6B608E9B9}"/>
              </a:ext>
            </a:extLst>
          </p:cNvPr>
          <p:cNvSpPr>
            <a:spLocks noGrp="1"/>
          </p:cNvSpPr>
          <p:nvPr>
            <p:ph type="sldNum" sz="quarter" idx="12"/>
          </p:nvPr>
        </p:nvSpPr>
        <p:spPr/>
        <p:txBody>
          <a:bodyPr/>
          <a:lstStyle/>
          <a:p>
            <a:fld id="{4D50DD86-CF18-46D2-8DDD-E138DBEC5472}" type="slidenum">
              <a:rPr lang="en-CA" smtClean="0"/>
              <a:t>24</a:t>
            </a:fld>
            <a:endParaRPr lang="en-CA"/>
          </a:p>
        </p:txBody>
      </p:sp>
    </p:spTree>
    <p:extLst>
      <p:ext uri="{BB962C8B-B14F-4D97-AF65-F5344CB8AC3E}">
        <p14:creationId xmlns:p14="http://schemas.microsoft.com/office/powerpoint/2010/main" val="129319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B1FE80-7BB5-D3C7-E55D-FD061ED18E73}"/>
              </a:ext>
            </a:extLst>
          </p:cNvPr>
          <p:cNvSpPr/>
          <p:nvPr/>
        </p:nvSpPr>
        <p:spPr>
          <a:xfrm>
            <a:off x="0" y="0"/>
            <a:ext cx="12192000" cy="6858000"/>
          </a:xfrm>
          <a:prstGeom prst="rect">
            <a:avLst/>
          </a:prstGeom>
          <a:solidFill>
            <a:srgbClr val="E6E7E8"/>
          </a:solidFill>
          <a:ln>
            <a:solidFill>
              <a:srgbClr val="E6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537821-08F4-CCA7-AB74-E81633A59BD4}"/>
                  </a:ext>
                </a:extLst>
              </p:cNvPr>
              <p:cNvSpPr>
                <a:spLocks noGrp="1"/>
              </p:cNvSpPr>
              <p:nvPr>
                <p:ph idx="1"/>
              </p:nvPr>
            </p:nvSpPr>
            <p:spPr>
              <a:xfrm>
                <a:off x="2766876" y="2302556"/>
                <a:ext cx="6658248" cy="1126444"/>
              </a:xfrm>
            </p:spPr>
            <p:txBody>
              <a:bodyPr>
                <a:normAutofit/>
              </a:bodyPr>
              <a:lstStyle/>
              <a:p>
                <a:pPr marL="0" indent="0" algn="ctr">
                  <a:buNone/>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Limitations:</a:t>
                </a:r>
                <a:r>
                  <a:rPr lang="en-US" sz="4000" b="1" dirty="0">
                    <a:solidFill>
                      <a:srgbClr val="704870"/>
                    </a:solidFill>
                    <a:latin typeface="Univers Light" panose="020B0403020202020204" pitchFamily="34" charset="0"/>
                  </a:rPr>
                  <a:t> </a:t>
                </a:r>
                <a14:m>
                  <m:oMath xmlns:m="http://schemas.openxmlformats.org/officeDocument/2006/math">
                    <m:r>
                      <a:rPr lang="en-US" sz="4000" b="0" i="1" dirty="0" smtClean="0">
                        <a:solidFill>
                          <a:srgbClr val="704870"/>
                        </a:solidFill>
                        <a:latin typeface="Cambria Math" panose="02040503050406030204" pitchFamily="18" charset="0"/>
                      </a:rPr>
                      <m:t>𝑛</m:t>
                    </m:r>
                    <m:r>
                      <a:rPr lang="en-US" sz="4000" b="0" i="1" dirty="0" smtClean="0">
                        <a:solidFill>
                          <a:srgbClr val="704870"/>
                        </a:solidFill>
                        <a:latin typeface="Cambria Math" panose="02040503050406030204" pitchFamily="18" charset="0"/>
                      </a:rPr>
                      <m:t>, </m:t>
                    </m:r>
                    <m:r>
                      <a:rPr lang="en-US" sz="4000" b="0" i="1" dirty="0" smtClean="0">
                        <a:solidFill>
                          <a:srgbClr val="704870"/>
                        </a:solidFill>
                        <a:latin typeface="Cambria Math" panose="02040503050406030204" pitchFamily="18" charset="0"/>
                      </a:rPr>
                      <m:t>𝑇</m:t>
                    </m:r>
                  </m:oMath>
                </a14:m>
                <a:endParaRPr lang="en-US" dirty="0">
                  <a:latin typeface="Univers Light" panose="020B0403020202020204" pitchFamily="34" charset="0"/>
                </a:endParaRPr>
              </a:p>
            </p:txBody>
          </p:sp>
        </mc:Choice>
        <mc:Fallback xmlns="">
          <p:sp>
            <p:nvSpPr>
              <p:cNvPr id="3" name="Content Placeholder 2">
                <a:extLst>
                  <a:ext uri="{FF2B5EF4-FFF2-40B4-BE49-F238E27FC236}">
                    <a16:creationId xmlns:a16="http://schemas.microsoft.com/office/drawing/2014/main" id="{FD537821-08F4-CCA7-AB74-E81633A59BD4}"/>
                  </a:ext>
                </a:extLst>
              </p:cNvPr>
              <p:cNvSpPr>
                <a:spLocks noGrp="1" noRot="1" noChangeAspect="1" noMove="1" noResize="1" noEditPoints="1" noAdjustHandles="1" noChangeArrowheads="1" noChangeShapeType="1" noTextEdit="1"/>
              </p:cNvSpPr>
              <p:nvPr>
                <p:ph idx="1"/>
              </p:nvPr>
            </p:nvSpPr>
            <p:spPr>
              <a:xfrm>
                <a:off x="2766876" y="2302556"/>
                <a:ext cx="6658248" cy="1126444"/>
              </a:xfrm>
              <a:blipFill>
                <a:blip r:embed="rId3"/>
                <a:stretch>
                  <a:fillRect t="-17297"/>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4E26EA9F-857D-7652-B6BD-F441288F53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B02A-8819-4379-A8A2-18FCCF9A0508}"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77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DB774B-ACB4-EAE3-9D79-51E4E81810C1}"/>
                  </a:ext>
                </a:extLst>
              </p:cNvPr>
              <p:cNvSpPr>
                <a:spLocks noGrp="1"/>
              </p:cNvSpPr>
              <p:nvPr>
                <p:ph type="title"/>
              </p:nvPr>
            </p:nvSpPr>
            <p:spPr/>
            <p:txBody>
              <a:bodyPr/>
              <a:lstStyle/>
              <a:p>
                <a:r>
                  <a:rPr lang="en-US" dirty="0"/>
                  <a:t>Limitations of a MOT: Temperature, </a:t>
                </a:r>
                <a14:m>
                  <m:oMath xmlns:m="http://schemas.openxmlformats.org/officeDocument/2006/math">
                    <m:r>
                      <a:rPr lang="en-US" b="0" i="1" smtClean="0">
                        <a:latin typeface="Cambria Math" panose="02040503050406030204" pitchFamily="18" charset="0"/>
                      </a:rPr>
                      <m:t>𝑇</m:t>
                    </m:r>
                  </m:oMath>
                </a14:m>
                <a:endParaRPr lang="en-CA" dirty="0"/>
              </a:p>
            </p:txBody>
          </p:sp>
        </mc:Choice>
        <mc:Fallback xmlns="">
          <p:sp>
            <p:nvSpPr>
              <p:cNvPr id="2" name="Title 1">
                <a:extLst>
                  <a:ext uri="{FF2B5EF4-FFF2-40B4-BE49-F238E27FC236}">
                    <a16:creationId xmlns:a16="http://schemas.microsoft.com/office/drawing/2014/main" id="{FCDB774B-ACB4-EAE3-9D79-51E4E81810C1}"/>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98313F-008A-6269-B70A-1A9A537CA7F2}"/>
                  </a:ext>
                </a:extLst>
              </p:cNvPr>
              <p:cNvSpPr>
                <a:spLocks noGrp="1"/>
              </p:cNvSpPr>
              <p:nvPr>
                <p:ph idx="1"/>
              </p:nvPr>
            </p:nvSpPr>
            <p:spPr>
              <a:xfrm>
                <a:off x="838200" y="1825625"/>
                <a:ext cx="5705475" cy="4351338"/>
              </a:xfrm>
            </p:spPr>
            <p:txBody>
              <a:bodyPr/>
              <a:lstStyle/>
              <a:p>
                <a:r>
                  <a:rPr lang="en-US" dirty="0"/>
                  <a:t>Temperature: </a:t>
                </a:r>
              </a:p>
              <a:p>
                <a:pPr lvl="1"/>
                <a:endParaRPr lang="en-US" sz="1100" dirty="0"/>
              </a:p>
              <a:p>
                <a:pPr lvl="1"/>
                <a:r>
                  <a:rPr lang="en-US" dirty="0"/>
                  <a:t>Doppler Limit (Foot) </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𝐷</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ℏ</m:t>
                          </m:r>
                          <m:r>
                            <m:rPr>
                              <m:sty m:val="p"/>
                            </m:rPr>
                            <a:rPr lang="en-US" b="0" i="0" smtClean="0">
                              <a:latin typeface="Cambria Math" panose="02040503050406030204" pitchFamily="18" charset="0"/>
                            </a:rPr>
                            <m:t>Γ</m:t>
                          </m:r>
                        </m:num>
                        <m:den>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oMath>
                  </m:oMathPara>
                </a14:m>
                <a:endParaRPr lang="en-US" dirty="0"/>
              </a:p>
              <a:p>
                <a:pPr marL="457200" lvl="1" indent="0">
                  <a:buNone/>
                </a:pPr>
                <a:r>
                  <a:rPr lang="en-US" dirty="0"/>
                  <a:t>	(alkali T</a:t>
                </a:r>
                <a:r>
                  <a:rPr lang="en-US" baseline="-25000" dirty="0"/>
                  <a:t>D</a:t>
                </a:r>
                <a:r>
                  <a:rPr lang="en-US" dirty="0"/>
                  <a:t> ~100</a:t>
                </a:r>
                <a:r>
                  <a:rPr lang="el-GR" dirty="0"/>
                  <a:t>μ</a:t>
                </a:r>
                <a:r>
                  <a:rPr lang="en-US" dirty="0"/>
                  <a:t>K) T</a:t>
                </a:r>
                <a:r>
                  <a:rPr lang="en-US" baseline="-25000" dirty="0"/>
                  <a:t>D</a:t>
                </a:r>
                <a:r>
                  <a:rPr lang="en-US" dirty="0"/>
                  <a:t> = 146 </a:t>
                </a:r>
                <a:r>
                  <a:rPr lang="el-GR" dirty="0"/>
                  <a:t>μ</a:t>
                </a:r>
                <a:r>
                  <a:rPr lang="en-US" dirty="0"/>
                  <a:t>K  </a:t>
                </a:r>
              </a:p>
              <a:p>
                <a:pPr lvl="1"/>
                <a:endParaRPr lang="en-US" dirty="0"/>
              </a:p>
              <a:p>
                <a:pPr lvl="1"/>
                <a:r>
                  <a:rPr lang="en-US" dirty="0"/>
                  <a:t>Recoil limit (alkali </a:t>
                </a:r>
                <a:r>
                  <a:rPr lang="en-US" dirty="0" err="1"/>
                  <a:t>T</a:t>
                </a:r>
                <a:r>
                  <a:rPr lang="en-US" baseline="-25000" dirty="0" err="1"/>
                  <a:t>rec</a:t>
                </a:r>
                <a:r>
                  <a:rPr lang="en-US" dirty="0"/>
                  <a:t> ~1</a:t>
                </a:r>
                <a:r>
                  <a:rPr lang="el-GR" dirty="0"/>
                  <a:t>μ</a:t>
                </a:r>
                <a:r>
                  <a:rPr lang="en-US" dirty="0"/>
                  <a:t>K ) </a:t>
                </a:r>
                <a:r>
                  <a:rPr lang="en-US" dirty="0" err="1"/>
                  <a:t>T</a:t>
                </a:r>
                <a:r>
                  <a:rPr lang="en-US" baseline="-25000" dirty="0" err="1"/>
                  <a:t>rec</a:t>
                </a:r>
                <a:r>
                  <a:rPr lang="en-US" dirty="0"/>
                  <a:t> = 362 </a:t>
                </a:r>
                <a:r>
                  <a:rPr lang="en-US" dirty="0" err="1"/>
                  <a:t>nK</a:t>
                </a:r>
                <a:r>
                  <a:rPr lang="en-US" dirty="0"/>
                  <a:t> </a:t>
                </a:r>
                <a:r>
                  <a:rPr lang="en-US" dirty="0">
                    <a:sym typeface="Wingdings" panose="05000000000000000000" pitchFamily="2" charset="2"/>
                  </a:rPr>
                  <a:t> </a:t>
                </a:r>
                <a:r>
                  <a:rPr lang="en-US" dirty="0" err="1">
                    <a:sym typeface="Wingdings" panose="05000000000000000000" pitchFamily="2" charset="2"/>
                  </a:rPr>
                  <a:t>v</a:t>
                </a:r>
                <a:r>
                  <a:rPr lang="en-US" baseline="-25000" dirty="0" err="1">
                    <a:sym typeface="Wingdings" panose="05000000000000000000" pitchFamily="2" charset="2"/>
                  </a:rPr>
                  <a:t>rec</a:t>
                </a:r>
                <a:r>
                  <a:rPr lang="en-US" dirty="0">
                    <a:sym typeface="Wingdings" panose="05000000000000000000" pitchFamily="2" charset="2"/>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dirty="0"/>
                  <a:t> 6mm/s (typically 0.3-10cm/s)</a:t>
                </a:r>
              </a:p>
              <a:p>
                <a:endParaRPr lang="en-CA" dirty="0"/>
              </a:p>
            </p:txBody>
          </p:sp>
        </mc:Choice>
        <mc:Fallback xmlns="">
          <p:sp>
            <p:nvSpPr>
              <p:cNvPr id="3" name="Content Placeholder 2">
                <a:extLst>
                  <a:ext uri="{FF2B5EF4-FFF2-40B4-BE49-F238E27FC236}">
                    <a16:creationId xmlns:a16="http://schemas.microsoft.com/office/drawing/2014/main" id="{C098313F-008A-6269-B70A-1A9A537CA7F2}"/>
                  </a:ext>
                </a:extLst>
              </p:cNvPr>
              <p:cNvSpPr>
                <a:spLocks noGrp="1" noRot="1" noChangeAspect="1" noMove="1" noResize="1" noEditPoints="1" noAdjustHandles="1" noChangeArrowheads="1" noChangeShapeType="1" noTextEdit="1"/>
              </p:cNvSpPr>
              <p:nvPr>
                <p:ph idx="1"/>
              </p:nvPr>
            </p:nvSpPr>
            <p:spPr>
              <a:xfrm>
                <a:off x="838200" y="1825625"/>
                <a:ext cx="5705475" cy="4351338"/>
              </a:xfrm>
              <a:blipFill>
                <a:blip r:embed="rId4"/>
                <a:stretch>
                  <a:fillRect l="-1925" t="-2381" r="-171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F7D502E0-47B9-F390-5540-BAAE4DBC1C4D}"/>
              </a:ext>
            </a:extLst>
          </p:cNvPr>
          <p:cNvSpPr>
            <a:spLocks noGrp="1"/>
          </p:cNvSpPr>
          <p:nvPr>
            <p:ph type="sldNum" sz="quarter" idx="12"/>
          </p:nvPr>
        </p:nvSpPr>
        <p:spPr/>
        <p:txBody>
          <a:bodyPr/>
          <a:lstStyle/>
          <a:p>
            <a:fld id="{4D50DD86-CF18-46D2-8DDD-E138DBEC5472}" type="slidenum">
              <a:rPr lang="en-CA" smtClean="0"/>
              <a:t>26</a:t>
            </a:fld>
            <a:endParaRPr lang="en-CA"/>
          </a:p>
        </p:txBody>
      </p:sp>
      <p:pic>
        <p:nvPicPr>
          <p:cNvPr id="7" name="Picture 6">
            <a:extLst>
              <a:ext uri="{FF2B5EF4-FFF2-40B4-BE49-F238E27FC236}">
                <a16:creationId xmlns:a16="http://schemas.microsoft.com/office/drawing/2014/main" id="{CC622868-3581-82FF-CB1F-5614670E273C}"/>
              </a:ext>
            </a:extLst>
          </p:cNvPr>
          <p:cNvPicPr>
            <a:picLocks noChangeAspect="1"/>
          </p:cNvPicPr>
          <p:nvPr/>
        </p:nvPicPr>
        <p:blipFill rotWithShape="1">
          <a:blip r:embed="rId5"/>
          <a:srcRect b="60730"/>
          <a:stretch/>
        </p:blipFill>
        <p:spPr>
          <a:xfrm>
            <a:off x="7368231" y="2308225"/>
            <a:ext cx="3566469" cy="2489835"/>
          </a:xfrm>
          <a:prstGeom prst="rect">
            <a:avLst/>
          </a:prstGeom>
        </p:spPr>
      </p:pic>
      <p:sp>
        <p:nvSpPr>
          <p:cNvPr id="10" name="Content Placeholder 2">
            <a:extLst>
              <a:ext uri="{FF2B5EF4-FFF2-40B4-BE49-F238E27FC236}">
                <a16:creationId xmlns:a16="http://schemas.microsoft.com/office/drawing/2014/main" id="{F32D4722-DC20-F084-35FA-BE0B9AC0FF70}"/>
              </a:ext>
            </a:extLst>
          </p:cNvPr>
          <p:cNvSpPr txBox="1">
            <a:spLocks/>
          </p:cNvSpPr>
          <p:nvPr/>
        </p:nvSpPr>
        <p:spPr>
          <a:xfrm>
            <a:off x="7610475" y="4978717"/>
            <a:ext cx="4219575"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1">
                    <a:lumMod val="50000"/>
                    <a:lumOff val="50000"/>
                  </a:schemeClr>
                </a:solidFill>
                <a:latin typeface="Helvetica Neue"/>
              </a:rPr>
              <a:t>R. Chang </a:t>
            </a:r>
            <a:r>
              <a:rPr lang="en-US" sz="1600" i="1" dirty="0">
                <a:solidFill>
                  <a:schemeClr val="tx1">
                    <a:lumMod val="50000"/>
                    <a:lumOff val="50000"/>
                  </a:schemeClr>
                </a:solidFill>
                <a:latin typeface="Helvetica Neue"/>
              </a:rPr>
              <a:t>et al. </a:t>
            </a:r>
            <a:r>
              <a:rPr lang="en-US" sz="1600" dirty="0">
                <a:solidFill>
                  <a:schemeClr val="tx1">
                    <a:lumMod val="50000"/>
                    <a:lumOff val="50000"/>
                  </a:schemeClr>
                </a:solidFill>
                <a:latin typeface="Helvetica Neue"/>
              </a:rPr>
              <a:t>(2014)</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95108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DA155C-EF22-4A76-CA8D-E4FC9C1309B1}"/>
              </a:ext>
            </a:extLst>
          </p:cNvPr>
          <p:cNvPicPr>
            <a:picLocks noChangeAspect="1"/>
          </p:cNvPicPr>
          <p:nvPr/>
        </p:nvPicPr>
        <p:blipFill>
          <a:blip r:embed="rId3"/>
          <a:stretch>
            <a:fillRect/>
          </a:stretch>
        </p:blipFill>
        <p:spPr>
          <a:xfrm>
            <a:off x="6366328" y="2113192"/>
            <a:ext cx="4183743" cy="314733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DB774B-ACB4-EAE3-9D79-51E4E81810C1}"/>
                  </a:ext>
                </a:extLst>
              </p:cNvPr>
              <p:cNvSpPr>
                <a:spLocks noGrp="1"/>
              </p:cNvSpPr>
              <p:nvPr>
                <p:ph type="title"/>
              </p:nvPr>
            </p:nvSpPr>
            <p:spPr/>
            <p:txBody>
              <a:bodyPr/>
              <a:lstStyle/>
              <a:p>
                <a:r>
                  <a:rPr lang="en-US" dirty="0"/>
                  <a:t>Limitations of a MOT: Density, </a:t>
                </a:r>
                <a14:m>
                  <m:oMath xmlns:m="http://schemas.openxmlformats.org/officeDocument/2006/math">
                    <m:r>
                      <a:rPr lang="en-US" b="0" i="1" smtClean="0">
                        <a:latin typeface="Cambria Math" panose="02040503050406030204" pitchFamily="18" charset="0"/>
                      </a:rPr>
                      <m:t>𝑛</m:t>
                    </m:r>
                  </m:oMath>
                </a14:m>
                <a:endParaRPr lang="en-CA" dirty="0"/>
              </a:p>
            </p:txBody>
          </p:sp>
        </mc:Choice>
        <mc:Fallback xmlns="">
          <p:sp>
            <p:nvSpPr>
              <p:cNvPr id="2" name="Title 1">
                <a:extLst>
                  <a:ext uri="{FF2B5EF4-FFF2-40B4-BE49-F238E27FC236}">
                    <a16:creationId xmlns:a16="http://schemas.microsoft.com/office/drawing/2014/main" id="{FCDB774B-ACB4-EAE3-9D79-51E4E81810C1}"/>
                  </a:ext>
                </a:extLst>
              </p:cNvPr>
              <p:cNvSpPr>
                <a:spLocks noGrp="1" noRot="1" noChangeAspect="1" noMove="1" noResize="1" noEditPoints="1" noAdjustHandles="1" noChangeArrowheads="1" noChangeShapeType="1" noTextEdit="1"/>
              </p:cNvSpPr>
              <p:nvPr>
                <p:ph type="title"/>
              </p:nvPr>
            </p:nvSpPr>
            <p:spPr>
              <a:blipFill>
                <a:blip r:embed="rId4"/>
                <a:stretch>
                  <a:fillRect l="-23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98313F-008A-6269-B70A-1A9A537CA7F2}"/>
                  </a:ext>
                </a:extLst>
              </p:cNvPr>
              <p:cNvSpPr>
                <a:spLocks noGrp="1"/>
              </p:cNvSpPr>
              <p:nvPr>
                <p:ph idx="1"/>
              </p:nvPr>
            </p:nvSpPr>
            <p:spPr>
              <a:xfrm>
                <a:off x="838200" y="2085974"/>
                <a:ext cx="8151762" cy="3810001"/>
              </a:xfrm>
            </p:spPr>
            <p:txBody>
              <a:bodyPr/>
              <a:lstStyle/>
              <a:p>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b="0" i="1" dirty="0" smtClean="0">
                            <a:latin typeface="Cambria Math" panose="02040503050406030204" pitchFamily="18" charset="0"/>
                          </a:rPr>
                          <m:t>10</m:t>
                        </m:r>
                      </m:sup>
                    </m:sSup>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b="0" i="1" dirty="0" smtClean="0">
                            <a:latin typeface="Cambria Math" panose="02040503050406030204" pitchFamily="18" charset="0"/>
                          </a:rPr>
                          <m:t>11</m:t>
                        </m:r>
                      </m:sup>
                    </m:sSup>
                    <m:r>
                      <a:rPr lang="en-US" i="1" dirty="0" smtClean="0">
                        <a:latin typeface="Cambria Math" panose="02040503050406030204" pitchFamily="18" charset="0"/>
                      </a:rPr>
                      <m:t>𝑐</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−3</m:t>
                        </m:r>
                      </m:sup>
                    </m:sSup>
                    <m:r>
                      <a:rPr lang="en-US" i="1" dirty="0" smtClean="0">
                        <a:latin typeface="Cambria Math" panose="02040503050406030204" pitchFamily="18" charset="0"/>
                      </a:rPr>
                      <m:t> </m:t>
                    </m:r>
                  </m:oMath>
                </a14:m>
                <a:endParaRPr lang="en-CA" dirty="0"/>
              </a:p>
              <a:p>
                <a:endParaRPr lang="en-CA" sz="1800" dirty="0"/>
              </a:p>
              <a:p>
                <a:r>
                  <a:rPr lang="en-CA" dirty="0"/>
                  <a:t>MOT size (</a:t>
                </a:r>
                <a14:m>
                  <m:oMath xmlns:m="http://schemas.openxmlformats.org/officeDocument/2006/math">
                    <m:r>
                      <a:rPr lang="en-CA" i="1" dirty="0" smtClean="0">
                        <a:latin typeface="Cambria Math" panose="02040503050406030204" pitchFamily="18" charset="0"/>
                      </a:rPr>
                      <m:t>𝐿</m:t>
                    </m:r>
                  </m:oMath>
                </a14:m>
                <a:r>
                  <a:rPr lang="en-CA" dirty="0"/>
                  <a:t>) scaling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1/3</m:t>
                        </m:r>
                      </m:sup>
                    </m:sSup>
                  </m:oMath>
                </a14:m>
                <a:endParaRPr lang="en-CA" dirty="0"/>
              </a:p>
            </p:txBody>
          </p:sp>
        </mc:Choice>
        <mc:Fallback xmlns="">
          <p:sp>
            <p:nvSpPr>
              <p:cNvPr id="3" name="Content Placeholder 2">
                <a:extLst>
                  <a:ext uri="{FF2B5EF4-FFF2-40B4-BE49-F238E27FC236}">
                    <a16:creationId xmlns:a16="http://schemas.microsoft.com/office/drawing/2014/main" id="{C098313F-008A-6269-B70A-1A9A537CA7F2}"/>
                  </a:ext>
                </a:extLst>
              </p:cNvPr>
              <p:cNvSpPr>
                <a:spLocks noGrp="1" noRot="1" noChangeAspect="1" noMove="1" noResize="1" noEditPoints="1" noAdjustHandles="1" noChangeArrowheads="1" noChangeShapeType="1" noTextEdit="1"/>
              </p:cNvSpPr>
              <p:nvPr>
                <p:ph idx="1"/>
              </p:nvPr>
            </p:nvSpPr>
            <p:spPr>
              <a:xfrm>
                <a:off x="838200" y="2085974"/>
                <a:ext cx="8151762" cy="3810001"/>
              </a:xfrm>
              <a:blipFill>
                <a:blip r:embed="rId5"/>
                <a:stretch>
                  <a:fillRect l="-1346"/>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F7D502E0-47B9-F390-5540-BAAE4DBC1C4D}"/>
              </a:ext>
            </a:extLst>
          </p:cNvPr>
          <p:cNvSpPr>
            <a:spLocks noGrp="1"/>
          </p:cNvSpPr>
          <p:nvPr>
            <p:ph type="sldNum" sz="quarter" idx="12"/>
          </p:nvPr>
        </p:nvSpPr>
        <p:spPr/>
        <p:txBody>
          <a:bodyPr/>
          <a:lstStyle/>
          <a:p>
            <a:fld id="{4D50DD86-CF18-46D2-8DDD-E138DBEC5472}" type="slidenum">
              <a:rPr lang="en-CA" smtClean="0"/>
              <a:t>27</a:t>
            </a:fld>
            <a:endParaRPr lang="en-CA"/>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93FDED7-5C42-E302-08D6-EE35D31CE417}"/>
                  </a:ext>
                </a:extLst>
              </p:cNvPr>
              <p:cNvSpPr txBox="1">
                <a:spLocks/>
              </p:cNvSpPr>
              <p:nvPr/>
            </p:nvSpPr>
            <p:spPr>
              <a:xfrm>
                <a:off x="6551561" y="5019675"/>
                <a:ext cx="4219575" cy="8763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MOT size versus atom number calculated (circles) compared to the </a:t>
                </a:r>
                <a14:m>
                  <m:oMath xmlns:m="http://schemas.openxmlformats.org/officeDocument/2006/math">
                    <m:r>
                      <m:rPr>
                        <m:sty m:val="p"/>
                      </m:rPr>
                      <a:rPr lang="en-US" sz="1600" b="0" i="0" dirty="0" smtClean="0">
                        <a:latin typeface="Cambria Math" panose="02040503050406030204" pitchFamily="18" charset="0"/>
                      </a:rPr>
                      <m:t>N</m:t>
                    </m:r>
                    <m:r>
                      <a:rPr lang="en-US" sz="1600" i="1" dirty="0" smtClean="0">
                        <a:latin typeface="Cambria Math" panose="02040503050406030204" pitchFamily="18" charset="0"/>
                      </a:rPr>
                      <m:t>∼ </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𝐿</m:t>
                        </m:r>
                      </m:e>
                      <m:sup>
                        <m:r>
                          <a:rPr lang="en-US" sz="1600" b="0" i="1" dirty="0" smtClean="0">
                            <a:latin typeface="Cambria Math" panose="02040503050406030204" pitchFamily="18" charset="0"/>
                          </a:rPr>
                          <m:t>1/3</m:t>
                        </m:r>
                      </m:sup>
                    </m:sSup>
                    <m:r>
                      <a:rPr lang="en-US" sz="1600" i="1" dirty="0" smtClean="0">
                        <a:latin typeface="Cambria Math" panose="02040503050406030204" pitchFamily="18" charset="0"/>
                      </a:rPr>
                      <m:t>  </m:t>
                    </m:r>
                  </m:oMath>
                </a14:m>
                <a:r>
                  <a:rPr lang="en-US" sz="1600" dirty="0"/>
                  <a:t>power law (solid line).</a:t>
                </a:r>
              </a:p>
              <a:p>
                <a:pPr marL="0" indent="0">
                  <a:buNone/>
                </a:pPr>
                <a:r>
                  <a:rPr lang="en-US" sz="1600" dirty="0">
                    <a:solidFill>
                      <a:schemeClr val="tx1">
                        <a:lumMod val="50000"/>
                        <a:lumOff val="50000"/>
                      </a:schemeClr>
                    </a:solidFill>
                    <a:latin typeface="Helvetica Neue"/>
                  </a:rPr>
                  <a:t>G. L. </a:t>
                </a:r>
                <a:r>
                  <a:rPr lang="en-US" sz="1600" dirty="0" err="1">
                    <a:solidFill>
                      <a:schemeClr val="tx1">
                        <a:lumMod val="50000"/>
                        <a:lumOff val="50000"/>
                      </a:schemeClr>
                    </a:solidFill>
                    <a:latin typeface="Helvetica Neue"/>
                  </a:rPr>
                  <a:t>Gattobigio</a:t>
                </a:r>
                <a:r>
                  <a:rPr lang="en-US" sz="1600" dirty="0">
                    <a:solidFill>
                      <a:schemeClr val="tx1">
                        <a:lumMod val="50000"/>
                        <a:lumOff val="50000"/>
                      </a:schemeClr>
                    </a:solidFill>
                    <a:latin typeface="Helvetica Neue"/>
                  </a:rPr>
                  <a:t> </a:t>
                </a:r>
                <a:r>
                  <a:rPr lang="en-US" sz="1600" i="1" dirty="0">
                    <a:solidFill>
                      <a:schemeClr val="tx1">
                        <a:lumMod val="50000"/>
                        <a:lumOff val="50000"/>
                      </a:schemeClr>
                    </a:solidFill>
                    <a:latin typeface="Helvetica Neue"/>
                  </a:rPr>
                  <a:t>et al. </a:t>
                </a:r>
                <a:r>
                  <a:rPr lang="en-US" sz="1600" dirty="0">
                    <a:solidFill>
                      <a:schemeClr val="tx1">
                        <a:lumMod val="50000"/>
                        <a:lumOff val="50000"/>
                      </a:schemeClr>
                    </a:solidFill>
                    <a:latin typeface="Helvetica Neue"/>
                  </a:rPr>
                  <a:t>(2010)</a:t>
                </a:r>
                <a:endParaRPr lang="en-CA" sz="1600" dirty="0">
                  <a:solidFill>
                    <a:schemeClr val="tx1">
                      <a:lumMod val="50000"/>
                      <a:lumOff val="50000"/>
                    </a:schemeClr>
                  </a:solidFill>
                </a:endParaRPr>
              </a:p>
            </p:txBody>
          </p:sp>
        </mc:Choice>
        <mc:Fallback xmlns="">
          <p:sp>
            <p:nvSpPr>
              <p:cNvPr id="6" name="Content Placeholder 2">
                <a:extLst>
                  <a:ext uri="{FF2B5EF4-FFF2-40B4-BE49-F238E27FC236}">
                    <a16:creationId xmlns:a16="http://schemas.microsoft.com/office/drawing/2014/main" id="{093FDED7-5C42-E302-08D6-EE35D31CE417}"/>
                  </a:ext>
                </a:extLst>
              </p:cNvPr>
              <p:cNvSpPr txBox="1">
                <a:spLocks noRot="1" noChangeAspect="1" noMove="1" noResize="1" noEditPoints="1" noAdjustHandles="1" noChangeArrowheads="1" noChangeShapeType="1" noTextEdit="1"/>
              </p:cNvSpPr>
              <p:nvPr/>
            </p:nvSpPr>
            <p:spPr>
              <a:xfrm>
                <a:off x="6551561" y="5019675"/>
                <a:ext cx="4219575" cy="876300"/>
              </a:xfrm>
              <a:prstGeom prst="rect">
                <a:avLst/>
              </a:prstGeom>
              <a:blipFill>
                <a:blip r:embed="rId6"/>
                <a:stretch>
                  <a:fillRect l="-578" t="-6944" b="-6944"/>
                </a:stretch>
              </a:blipFill>
            </p:spPr>
            <p:txBody>
              <a:bodyPr/>
              <a:lstStyle/>
              <a:p>
                <a:r>
                  <a:rPr lang="en-CA">
                    <a:noFill/>
                  </a:rPr>
                  <a:t> </a:t>
                </a:r>
              </a:p>
            </p:txBody>
          </p:sp>
        </mc:Fallback>
      </mc:AlternateContent>
      <p:pic>
        <p:nvPicPr>
          <p:cNvPr id="12" name="Picture 11">
            <a:extLst>
              <a:ext uri="{FF2B5EF4-FFF2-40B4-BE49-F238E27FC236}">
                <a16:creationId xmlns:a16="http://schemas.microsoft.com/office/drawing/2014/main" id="{37D1E7E9-9B34-4C39-490F-70A0E30FA407}"/>
              </a:ext>
            </a:extLst>
          </p:cNvPr>
          <p:cNvPicPr>
            <a:picLocks noChangeAspect="1"/>
          </p:cNvPicPr>
          <p:nvPr/>
        </p:nvPicPr>
        <p:blipFill>
          <a:blip r:embed="rId7"/>
          <a:stretch>
            <a:fillRect/>
          </a:stretch>
        </p:blipFill>
        <p:spPr>
          <a:xfrm>
            <a:off x="1258938" y="4029075"/>
            <a:ext cx="3709711" cy="1866900"/>
          </a:xfrm>
          <a:prstGeom prst="rect">
            <a:avLst/>
          </a:prstGeom>
        </p:spPr>
      </p:pic>
    </p:spTree>
    <p:extLst>
      <p:ext uri="{BB962C8B-B14F-4D97-AF65-F5344CB8AC3E}">
        <p14:creationId xmlns:p14="http://schemas.microsoft.com/office/powerpoint/2010/main" val="396179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B1FE80-7BB5-D3C7-E55D-FD061ED18E73}"/>
              </a:ext>
            </a:extLst>
          </p:cNvPr>
          <p:cNvSpPr/>
          <p:nvPr/>
        </p:nvSpPr>
        <p:spPr>
          <a:xfrm>
            <a:off x="0" y="0"/>
            <a:ext cx="12192000" cy="6858000"/>
          </a:xfrm>
          <a:prstGeom prst="rect">
            <a:avLst/>
          </a:prstGeom>
          <a:solidFill>
            <a:srgbClr val="E6E7E8"/>
          </a:solidFill>
          <a:ln>
            <a:solidFill>
              <a:srgbClr val="E6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537821-08F4-CCA7-AB74-E81633A59BD4}"/>
              </a:ext>
            </a:extLst>
          </p:cNvPr>
          <p:cNvSpPr>
            <a:spLocks noGrp="1"/>
          </p:cNvSpPr>
          <p:nvPr>
            <p:ph idx="1"/>
          </p:nvPr>
        </p:nvSpPr>
        <p:spPr>
          <a:xfrm>
            <a:off x="2766876" y="2302556"/>
            <a:ext cx="6658248" cy="1126444"/>
          </a:xfrm>
        </p:spPr>
        <p:txBody>
          <a:bodyPr>
            <a:normAutofit fontScale="92500" lnSpcReduction="10000"/>
          </a:bodyPr>
          <a:lstStyle/>
          <a:p>
            <a:pPr marL="0" indent="0" algn="ctr">
              <a:buNone/>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Measurement &amp; Optimization:</a:t>
            </a:r>
            <a:r>
              <a:rPr lang="en-US" sz="4000" b="1" dirty="0">
                <a:solidFill>
                  <a:srgbClr val="704870"/>
                </a:solidFill>
                <a:latin typeface="Univers Light" panose="020B0403020202020204" pitchFamily="34" charset="0"/>
              </a:rPr>
              <a:t> n, temp</a:t>
            </a:r>
            <a:endParaRPr lang="en-US" b="1" dirty="0">
              <a:latin typeface="Univers Light" panose="020B0403020202020204" pitchFamily="34" charset="0"/>
            </a:endParaRPr>
          </a:p>
        </p:txBody>
      </p:sp>
      <p:sp>
        <p:nvSpPr>
          <p:cNvPr id="5" name="Slide Number Placeholder 4">
            <a:extLst>
              <a:ext uri="{FF2B5EF4-FFF2-40B4-BE49-F238E27FC236}">
                <a16:creationId xmlns:a16="http://schemas.microsoft.com/office/drawing/2014/main" id="{4E26EA9F-857D-7652-B6BD-F441288F53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B02A-8819-4379-A8A2-18FCCF9A0508}"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8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8C54-BF0A-E064-BDB2-4286F8C30913}"/>
              </a:ext>
            </a:extLst>
          </p:cNvPr>
          <p:cNvSpPr>
            <a:spLocks noGrp="1"/>
          </p:cNvSpPr>
          <p:nvPr>
            <p:ph type="title"/>
          </p:nvPr>
        </p:nvSpPr>
        <p:spPr/>
        <p:txBody>
          <a:bodyPr/>
          <a:lstStyle/>
          <a:p>
            <a:r>
              <a:rPr lang="en-US" dirty="0"/>
              <a:t>Imaging System: Absorption Imaging</a:t>
            </a:r>
            <a:endParaRPr lang="en-CA" dirty="0"/>
          </a:p>
        </p:txBody>
      </p:sp>
      <p:sp>
        <p:nvSpPr>
          <p:cNvPr id="3" name="Content Placeholder 2">
            <a:extLst>
              <a:ext uri="{FF2B5EF4-FFF2-40B4-BE49-F238E27FC236}">
                <a16:creationId xmlns:a16="http://schemas.microsoft.com/office/drawing/2014/main" id="{1E066A15-09B5-5D95-2207-379881F39D54}"/>
              </a:ext>
            </a:extLst>
          </p:cNvPr>
          <p:cNvSpPr>
            <a:spLocks noGrp="1"/>
          </p:cNvSpPr>
          <p:nvPr>
            <p:ph idx="1"/>
          </p:nvPr>
        </p:nvSpPr>
        <p:spPr>
          <a:xfrm>
            <a:off x="838200" y="1707639"/>
            <a:ext cx="10515600" cy="809420"/>
          </a:xfrm>
        </p:spPr>
        <p:txBody>
          <a:bodyPr/>
          <a:lstStyle/>
          <a:p>
            <a:r>
              <a:rPr lang="en-US" dirty="0"/>
              <a:t>Absorption imaging</a:t>
            </a:r>
            <a:endParaRPr lang="en-CA"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8343E1-830B-2890-27C2-31918F423215}"/>
                  </a:ext>
                </a:extLst>
              </p:cNvPr>
              <p:cNvSpPr txBox="1"/>
              <p:nvPr/>
            </p:nvSpPr>
            <p:spPr>
              <a:xfrm>
                <a:off x="3052914" y="2220494"/>
                <a:ext cx="1562351"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𝑂𝐷</m:t>
                          </m:r>
                        </m:sup>
                      </m:sSup>
                    </m:oMath>
                  </m:oMathPara>
                </a14:m>
                <a:endParaRPr lang="en-CA" dirty="0"/>
              </a:p>
            </p:txBody>
          </p:sp>
        </mc:Choice>
        <mc:Fallback xmlns="">
          <p:sp>
            <p:nvSpPr>
              <p:cNvPr id="4" name="TextBox 3">
                <a:extLst>
                  <a:ext uri="{FF2B5EF4-FFF2-40B4-BE49-F238E27FC236}">
                    <a16:creationId xmlns:a16="http://schemas.microsoft.com/office/drawing/2014/main" id="{108343E1-830B-2890-27C2-31918F423215}"/>
                  </a:ext>
                </a:extLst>
              </p:cNvPr>
              <p:cNvSpPr txBox="1">
                <a:spLocks noRot="1" noChangeAspect="1" noMove="1" noResize="1" noEditPoints="1" noAdjustHandles="1" noChangeArrowheads="1" noChangeShapeType="1" noTextEdit="1"/>
              </p:cNvSpPr>
              <p:nvPr/>
            </p:nvSpPr>
            <p:spPr>
              <a:xfrm>
                <a:off x="3052914" y="2220494"/>
                <a:ext cx="1562351" cy="408702"/>
              </a:xfrm>
              <a:prstGeom prst="rect">
                <a:avLst/>
              </a:prstGeom>
              <a:blipFill>
                <a:blip r:embed="rId3"/>
                <a:stretch>
                  <a:fillRect l="-4688" r="-1563" b="-253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8BDC09-4CA8-9425-8986-6F5D28D26609}"/>
                  </a:ext>
                </a:extLst>
              </p:cNvPr>
              <p:cNvSpPr txBox="1"/>
              <p:nvPr/>
            </p:nvSpPr>
            <p:spPr>
              <a:xfrm>
                <a:off x="6304206" y="2243335"/>
                <a:ext cx="13760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𝑂𝐷</m:t>
                      </m:r>
                      <m:r>
                        <a:rPr lang="en-US" sz="2400" b="0" i="1" smtClean="0">
                          <a:latin typeface="Cambria Math" panose="02040503050406030204" pitchFamily="18" charset="0"/>
                        </a:rPr>
                        <m:t>=</m:t>
                      </m:r>
                      <m:r>
                        <a:rPr lang="en-US" sz="2400" b="0" i="1" smtClean="0">
                          <a:latin typeface="Cambria Math" panose="02040503050406030204" pitchFamily="18" charset="0"/>
                        </a:rPr>
                        <m:t>𝑛</m:t>
                      </m:r>
                      <m:sSub>
                        <m:sSubPr>
                          <m:ctrlPr>
                            <a:rPr lang="en-US" sz="2400" b="0" i="1" smtClean="0">
                              <a:latin typeface="Cambria Math" panose="02040503050406030204" pitchFamily="18" charset="0"/>
                            </a:rPr>
                          </m:ctrlPr>
                        </m:sSubPr>
                        <m:e>
                          <m:r>
                            <a:rPr lang="el-GR" sz="2400" b="0" i="1" smtClean="0">
                              <a:latin typeface="Cambria Math" panose="02040503050406030204" pitchFamily="18" charset="0"/>
                            </a:rPr>
                            <m:t>𝜎</m:t>
                          </m:r>
                        </m:e>
                        <m:sub>
                          <m:r>
                            <a:rPr lang="en-US" sz="2400" b="0" i="1" smtClean="0">
                              <a:latin typeface="Cambria Math" panose="02040503050406030204" pitchFamily="18" charset="0"/>
                            </a:rPr>
                            <m:t>0</m:t>
                          </m:r>
                        </m:sub>
                      </m:sSub>
                    </m:oMath>
                  </m:oMathPara>
                </a14:m>
                <a:endParaRPr lang="en-CA" dirty="0"/>
              </a:p>
            </p:txBody>
          </p:sp>
        </mc:Choice>
        <mc:Fallback xmlns="">
          <p:sp>
            <p:nvSpPr>
              <p:cNvPr id="5" name="TextBox 4">
                <a:extLst>
                  <a:ext uri="{FF2B5EF4-FFF2-40B4-BE49-F238E27FC236}">
                    <a16:creationId xmlns:a16="http://schemas.microsoft.com/office/drawing/2014/main" id="{7A8BDC09-4CA8-9425-8986-6F5D28D26609}"/>
                  </a:ext>
                </a:extLst>
              </p:cNvPr>
              <p:cNvSpPr txBox="1">
                <a:spLocks noRot="1" noChangeAspect="1" noMove="1" noResize="1" noEditPoints="1" noAdjustHandles="1" noChangeArrowheads="1" noChangeShapeType="1" noTextEdit="1"/>
              </p:cNvSpPr>
              <p:nvPr/>
            </p:nvSpPr>
            <p:spPr>
              <a:xfrm>
                <a:off x="6304206" y="2243335"/>
                <a:ext cx="1376018" cy="369332"/>
              </a:xfrm>
              <a:prstGeom prst="rect">
                <a:avLst/>
              </a:prstGeom>
              <a:blipFill>
                <a:blip r:embed="rId4"/>
                <a:stretch>
                  <a:fillRect l="-4867" r="-1770" b="-114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61F8876-6E01-6D8F-B906-39B2367691C7}"/>
                  </a:ext>
                </a:extLst>
              </p:cNvPr>
              <p:cNvSpPr txBox="1">
                <a:spLocks/>
              </p:cNvSpPr>
              <p:nvPr/>
            </p:nvSpPr>
            <p:spPr>
              <a:xfrm>
                <a:off x="838200" y="2799160"/>
                <a:ext cx="11127658" cy="48206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Discretization of OD yields the number of atoms for a given pixel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b="0" i="1" dirty="0" smtClean="0">
                            <a:latin typeface="Cambria Math" panose="02040503050406030204" pitchFamily="18" charset="0"/>
                          </a:rPr>
                          <m:t>𝑝𝑥</m:t>
                        </m:r>
                      </m:sub>
                    </m:sSub>
                  </m:oMath>
                </a14:m>
                <a:endParaRPr lang="en-CA" dirty="0"/>
              </a:p>
            </p:txBody>
          </p:sp>
        </mc:Choice>
        <mc:Fallback xmlns="">
          <p:sp>
            <p:nvSpPr>
              <p:cNvPr id="6" name="Content Placeholder 2">
                <a:extLst>
                  <a:ext uri="{FF2B5EF4-FFF2-40B4-BE49-F238E27FC236}">
                    <a16:creationId xmlns:a16="http://schemas.microsoft.com/office/drawing/2014/main" id="{061F8876-6E01-6D8F-B906-39B2367691C7}"/>
                  </a:ext>
                </a:extLst>
              </p:cNvPr>
              <p:cNvSpPr txBox="1">
                <a:spLocks noRot="1" noChangeAspect="1" noMove="1" noResize="1" noEditPoints="1" noAdjustHandles="1" noChangeArrowheads="1" noChangeShapeType="1" noTextEdit="1"/>
              </p:cNvSpPr>
              <p:nvPr/>
            </p:nvSpPr>
            <p:spPr>
              <a:xfrm>
                <a:off x="838200" y="2799160"/>
                <a:ext cx="11127658" cy="482069"/>
              </a:xfrm>
              <a:prstGeom prst="rect">
                <a:avLst/>
              </a:prstGeom>
              <a:blipFill>
                <a:blip r:embed="rId5"/>
                <a:stretch>
                  <a:fillRect l="-877" t="-22785" b="-227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CF6177-0508-D053-5CDF-E293235E39A8}"/>
                  </a:ext>
                </a:extLst>
              </p:cNvPr>
              <p:cNvSpPr txBox="1"/>
              <p:nvPr/>
            </p:nvSpPr>
            <p:spPr>
              <a:xfrm>
                <a:off x="3515032" y="3186043"/>
                <a:ext cx="5119478" cy="840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𝑝𝑥</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𝑝𝑥</m:t>
                              </m:r>
                            </m:sub>
                          </m:sSub>
                        </m:num>
                        <m:den>
                          <m:sSub>
                            <m:sSubPr>
                              <m:ctrlPr>
                                <a:rPr lang="el-GR" sz="2400" b="0" i="1" smtClean="0">
                                  <a:latin typeface="Cambria Math" panose="02040503050406030204" pitchFamily="18" charset="0"/>
                                </a:rPr>
                              </m:ctrlPr>
                            </m:sSubPr>
                            <m:e>
                              <m:r>
                                <a:rPr lang="el-GR" sz="2400" b="0" i="1" smtClean="0">
                                  <a:latin typeface="Cambria Math" panose="02040503050406030204" pitchFamily="18" charset="0"/>
                                </a:rPr>
                                <m:t>𝜎</m:t>
                              </m:r>
                            </m:e>
                            <m:sub>
                              <m:r>
                                <a:rPr lang="el-GR" sz="2400" b="0" i="1" smtClean="0">
                                  <a:latin typeface="Cambria Math" panose="02040503050406030204" pitchFamily="18" charset="0"/>
                                </a:rPr>
                                <m:t>0</m:t>
                              </m:r>
                            </m:sub>
                          </m:sSub>
                        </m:den>
                      </m:f>
                      <m:r>
                        <a:rPr lang="el-GR" sz="2400" b="0" i="1" smtClean="0">
                          <a:latin typeface="Cambria Math" panose="02040503050406030204" pitchFamily="18" charset="0"/>
                        </a:rPr>
                        <m:t> </m:t>
                      </m:r>
                      <m:r>
                        <m:rPr>
                          <m:sty m:val="p"/>
                        </m:rPr>
                        <a:rPr lang="en-CA" sz="2400" b="0" i="0" smtClean="0">
                          <a:latin typeface="Cambria Math" panose="02040503050406030204" pitchFamily="18" charset="0"/>
                        </a:rPr>
                        <m:t>OD</m:t>
                      </m:r>
                      <m:r>
                        <a:rPr lang="en-CA" sz="2400" b="0" i="0"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𝑝𝑥</m:t>
                              </m:r>
                            </m:sub>
                          </m:sSub>
                        </m:num>
                        <m:den>
                          <m:sSub>
                            <m:sSubPr>
                              <m:ctrlPr>
                                <a:rPr lang="el-GR" sz="2400" i="1">
                                  <a:latin typeface="Cambria Math" panose="02040503050406030204" pitchFamily="18" charset="0"/>
                                </a:rPr>
                              </m:ctrlPr>
                            </m:sSubPr>
                            <m:e>
                              <m:r>
                                <a:rPr lang="el-GR" sz="2400" i="1">
                                  <a:latin typeface="Cambria Math" panose="02040503050406030204" pitchFamily="18" charset="0"/>
                                </a:rPr>
                                <m:t>𝜎</m:t>
                              </m:r>
                            </m:e>
                            <m:sub>
                              <m:r>
                                <a:rPr lang="el-GR" sz="2400" i="1">
                                  <a:latin typeface="Cambria Math" panose="02040503050406030204" pitchFamily="18" charset="0"/>
                                </a:rPr>
                                <m:t>0</m:t>
                              </m:r>
                            </m:sub>
                          </m:sSub>
                        </m:den>
                      </m:f>
                      <m:r>
                        <a:rPr lang="el-GR" sz="2400" i="1">
                          <a:latin typeface="Cambria Math" panose="02040503050406030204" pitchFamily="18" charset="0"/>
                        </a:rPr>
                        <m:t> </m:t>
                      </m:r>
                      <m:r>
                        <m:rPr>
                          <m:sty m:val="p"/>
                        </m:rPr>
                        <a:rPr lang="en-CA" sz="2400" b="0" i="0" smtClean="0">
                          <a:latin typeface="Cambria Math" panose="02040503050406030204" pitchFamily="18" charset="0"/>
                        </a:rPr>
                        <m:t>ln</m:t>
                      </m:r>
                      <m:d>
                        <m:dPr>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I</m:t>
                                  </m:r>
                                </m:e>
                                <m:sub>
                                  <m:r>
                                    <a:rPr lang="en-CA" sz="2400" b="0" i="1" smtClean="0">
                                      <a:latin typeface="Cambria Math" panose="02040503050406030204" pitchFamily="18" charset="0"/>
                                    </a:rPr>
                                    <m:t>𝑖</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px</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m:rPr>
                                      <m:sty m:val="p"/>
                                    </m:rPr>
                                    <a:rPr lang="en-CA" sz="2400">
                                      <a:latin typeface="Cambria Math" panose="02040503050406030204" pitchFamily="18" charset="0"/>
                                    </a:rPr>
                                    <m:t>I</m:t>
                                  </m:r>
                                </m:e>
                                <m:sub>
                                  <m:r>
                                    <a:rPr lang="en-CA" sz="2400" b="0" i="1" smtClean="0">
                                      <a:latin typeface="Cambria Math" panose="02040503050406030204" pitchFamily="18" charset="0"/>
                                    </a:rPr>
                                    <m:t>𝑑</m:t>
                                  </m:r>
                                  <m:r>
                                    <a:rPr lang="en-CA" sz="2400">
                                      <a:latin typeface="Cambria Math" panose="02040503050406030204" pitchFamily="18" charset="0"/>
                                    </a:rPr>
                                    <m:t>,</m:t>
                                  </m:r>
                                  <m:r>
                                    <m:rPr>
                                      <m:sty m:val="p"/>
                                    </m:rPr>
                                    <a:rPr lang="en-CA" sz="2400">
                                      <a:latin typeface="Cambria Math" panose="02040503050406030204" pitchFamily="18" charset="0"/>
                                    </a:rPr>
                                    <m:t>px</m:t>
                                  </m:r>
                                </m:sub>
                              </m:sSub>
                            </m:num>
                            <m:den>
                              <m:sSub>
                                <m:sSubPr>
                                  <m:ctrlPr>
                                    <a:rPr lang="en-CA" sz="2400" i="1">
                                      <a:latin typeface="Cambria Math" panose="02040503050406030204" pitchFamily="18" charset="0"/>
                                    </a:rPr>
                                  </m:ctrlPr>
                                </m:sSubPr>
                                <m:e>
                                  <m:r>
                                    <m:rPr>
                                      <m:sty m:val="p"/>
                                    </m:rPr>
                                    <a:rPr lang="en-CA" sz="2400">
                                      <a:latin typeface="Cambria Math" panose="02040503050406030204" pitchFamily="18" charset="0"/>
                                    </a:rPr>
                                    <m:t>I</m:t>
                                  </m:r>
                                </m:e>
                                <m:sub>
                                  <m:r>
                                    <a:rPr lang="en-CA" sz="2400" b="0" i="1" smtClean="0">
                                      <a:latin typeface="Cambria Math" panose="02040503050406030204" pitchFamily="18" charset="0"/>
                                    </a:rPr>
                                    <m:t>𝑓</m:t>
                                  </m:r>
                                  <m:r>
                                    <a:rPr lang="en-CA" sz="2400">
                                      <a:latin typeface="Cambria Math" panose="02040503050406030204" pitchFamily="18" charset="0"/>
                                    </a:rPr>
                                    <m:t>,</m:t>
                                  </m:r>
                                  <m:r>
                                    <m:rPr>
                                      <m:sty m:val="p"/>
                                    </m:rPr>
                                    <a:rPr lang="en-CA" sz="2400">
                                      <a:latin typeface="Cambria Math" panose="02040503050406030204" pitchFamily="18" charset="0"/>
                                    </a:rPr>
                                    <m:t>px</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m:rPr>
                                      <m:sty m:val="p"/>
                                    </m:rPr>
                                    <a:rPr lang="en-CA" sz="2400">
                                      <a:latin typeface="Cambria Math" panose="02040503050406030204" pitchFamily="18" charset="0"/>
                                    </a:rPr>
                                    <m:t>I</m:t>
                                  </m:r>
                                </m:e>
                                <m:sub>
                                  <m:r>
                                    <a:rPr lang="en-CA" sz="2400" b="0" i="1" smtClean="0">
                                      <a:latin typeface="Cambria Math" panose="02040503050406030204" pitchFamily="18" charset="0"/>
                                    </a:rPr>
                                    <m:t>𝑑</m:t>
                                  </m:r>
                                  <m:r>
                                    <a:rPr lang="en-CA" sz="2400">
                                      <a:latin typeface="Cambria Math" panose="02040503050406030204" pitchFamily="18" charset="0"/>
                                    </a:rPr>
                                    <m:t>,</m:t>
                                  </m:r>
                                  <m:r>
                                    <m:rPr>
                                      <m:sty m:val="p"/>
                                    </m:rPr>
                                    <a:rPr lang="en-CA" sz="2400">
                                      <a:latin typeface="Cambria Math" panose="02040503050406030204" pitchFamily="18" charset="0"/>
                                    </a:rPr>
                                    <m:t>px</m:t>
                                  </m:r>
                                </m:sub>
                              </m:sSub>
                            </m:den>
                          </m:f>
                        </m:e>
                      </m:d>
                    </m:oMath>
                  </m:oMathPara>
                </a14:m>
                <a:endParaRPr lang="en-CA" dirty="0"/>
              </a:p>
            </p:txBody>
          </p:sp>
        </mc:Choice>
        <mc:Fallback xmlns="">
          <p:sp>
            <p:nvSpPr>
              <p:cNvPr id="7" name="TextBox 6">
                <a:extLst>
                  <a:ext uri="{FF2B5EF4-FFF2-40B4-BE49-F238E27FC236}">
                    <a16:creationId xmlns:a16="http://schemas.microsoft.com/office/drawing/2014/main" id="{70CF6177-0508-D053-5CDF-E293235E39A8}"/>
                  </a:ext>
                </a:extLst>
              </p:cNvPr>
              <p:cNvSpPr txBox="1">
                <a:spLocks noRot="1" noChangeAspect="1" noMove="1" noResize="1" noEditPoints="1" noAdjustHandles="1" noChangeArrowheads="1" noChangeShapeType="1" noTextEdit="1"/>
              </p:cNvSpPr>
              <p:nvPr/>
            </p:nvSpPr>
            <p:spPr>
              <a:xfrm>
                <a:off x="3515032" y="3186043"/>
                <a:ext cx="5119478" cy="84099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6D5D4B5-1DCF-CD59-EEC9-9505B4CC9C97}"/>
                  </a:ext>
                </a:extLst>
              </p:cNvPr>
              <p:cNvSpPr txBox="1">
                <a:spLocks/>
              </p:cNvSpPr>
              <p:nvPr/>
            </p:nvSpPr>
            <p:spPr>
              <a:xfrm>
                <a:off x="838701" y="4094443"/>
                <a:ext cx="11127658" cy="553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Map atomic spatial distribution: </a:t>
                </a:r>
                <a14:m>
                  <m:oMath xmlns:m="http://schemas.openxmlformats.org/officeDocument/2006/math">
                    <m:r>
                      <a:rPr lang="en-CA" b="0" i="0" dirty="0" smtClean="0">
                        <a:latin typeface="Cambria Math" panose="02040503050406030204" pitchFamily="18" charset="0"/>
                      </a:rPr>
                      <m:t>4</m:t>
                    </m:r>
                    <m:r>
                      <m:rPr>
                        <m:sty m:val="p"/>
                      </m:rPr>
                      <a:rPr lang="en-CA" b="0" i="0" dirty="0" smtClean="0">
                        <a:latin typeface="Cambria Math" panose="02040503050406030204" pitchFamily="18" charset="0"/>
                      </a:rPr>
                      <m:t>F</m:t>
                    </m:r>
                  </m:oMath>
                </a14:m>
                <a:r>
                  <a:rPr lang="en-US" dirty="0"/>
                  <a:t> imaging system</a:t>
                </a:r>
                <a:endParaRPr lang="en-CA" dirty="0"/>
              </a:p>
            </p:txBody>
          </p:sp>
        </mc:Choice>
        <mc:Fallback xmlns="">
          <p:sp>
            <p:nvSpPr>
              <p:cNvPr id="8" name="Content Placeholder 2">
                <a:extLst>
                  <a:ext uri="{FF2B5EF4-FFF2-40B4-BE49-F238E27FC236}">
                    <a16:creationId xmlns:a16="http://schemas.microsoft.com/office/drawing/2014/main" id="{D6D5D4B5-1DCF-CD59-EEC9-9505B4CC9C97}"/>
                  </a:ext>
                </a:extLst>
              </p:cNvPr>
              <p:cNvSpPr txBox="1">
                <a:spLocks noRot="1" noChangeAspect="1" noMove="1" noResize="1" noEditPoints="1" noAdjustHandles="1" noChangeArrowheads="1" noChangeShapeType="1" noTextEdit="1"/>
              </p:cNvSpPr>
              <p:nvPr/>
            </p:nvSpPr>
            <p:spPr>
              <a:xfrm>
                <a:off x="838701" y="4094443"/>
                <a:ext cx="11127658" cy="553029"/>
              </a:xfrm>
              <a:prstGeom prst="rect">
                <a:avLst/>
              </a:prstGeom>
              <a:blipFill>
                <a:blip r:embed="rId7"/>
                <a:stretch>
                  <a:fillRect l="-986" t="-20000" b="-17778"/>
                </a:stretch>
              </a:blipFill>
            </p:spPr>
            <p:txBody>
              <a:bodyPr/>
              <a:lstStyle/>
              <a:p>
                <a:r>
                  <a:rPr lang="en-CA">
                    <a:noFill/>
                  </a:rPr>
                  <a:t> </a:t>
                </a:r>
              </a:p>
            </p:txBody>
          </p:sp>
        </mc:Fallback>
      </mc:AlternateContent>
      <p:pic>
        <p:nvPicPr>
          <p:cNvPr id="10" name="Picture 9">
            <a:extLst>
              <a:ext uri="{FF2B5EF4-FFF2-40B4-BE49-F238E27FC236}">
                <a16:creationId xmlns:a16="http://schemas.microsoft.com/office/drawing/2014/main" id="{DE9DF719-1746-C9FD-6F12-CACF4B6F57A8}"/>
              </a:ext>
            </a:extLst>
          </p:cNvPr>
          <p:cNvPicPr>
            <a:picLocks noChangeAspect="1"/>
          </p:cNvPicPr>
          <p:nvPr/>
        </p:nvPicPr>
        <p:blipFill rotWithShape="1">
          <a:blip r:embed="rId8"/>
          <a:srcRect l="9535" r="7962"/>
          <a:stretch/>
        </p:blipFill>
        <p:spPr>
          <a:xfrm>
            <a:off x="3359028" y="4600352"/>
            <a:ext cx="6086002" cy="1897544"/>
          </a:xfrm>
          <a:prstGeom prst="rect">
            <a:avLst/>
          </a:prstGeom>
        </p:spPr>
      </p:pic>
      <p:sp>
        <p:nvSpPr>
          <p:cNvPr id="11" name="Content Placeholder 2">
            <a:extLst>
              <a:ext uri="{FF2B5EF4-FFF2-40B4-BE49-F238E27FC236}">
                <a16:creationId xmlns:a16="http://schemas.microsoft.com/office/drawing/2014/main" id="{E39D2DC9-B872-5FBE-0C51-BE92C495FB90}"/>
              </a:ext>
            </a:extLst>
          </p:cNvPr>
          <p:cNvSpPr txBox="1">
            <a:spLocks/>
          </p:cNvSpPr>
          <p:nvPr/>
        </p:nvSpPr>
        <p:spPr>
          <a:xfrm>
            <a:off x="599768" y="3253545"/>
            <a:ext cx="1478839" cy="55302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Physical area at location of atoms </a:t>
            </a:r>
            <a:endParaRPr lang="en-CA" dirty="0"/>
          </a:p>
        </p:txBody>
      </p:sp>
      <p:cxnSp>
        <p:nvCxnSpPr>
          <p:cNvPr id="12" name="Straight Arrow Connector 11">
            <a:extLst>
              <a:ext uri="{FF2B5EF4-FFF2-40B4-BE49-F238E27FC236}">
                <a16:creationId xmlns:a16="http://schemas.microsoft.com/office/drawing/2014/main" id="{BB505A48-D204-1BF4-880B-C2ACB3218485}"/>
              </a:ext>
            </a:extLst>
          </p:cNvPr>
          <p:cNvCxnSpPr>
            <a:cxnSpLocks/>
          </p:cNvCxnSpPr>
          <p:nvPr/>
        </p:nvCxnSpPr>
        <p:spPr>
          <a:xfrm flipH="1">
            <a:off x="2089355" y="3281229"/>
            <a:ext cx="2276168" cy="228532"/>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2BD05EF-9223-715A-C110-D39F5AEA7162}"/>
              </a:ext>
            </a:extLst>
          </p:cNvPr>
          <p:cNvCxnSpPr>
            <a:cxnSpLocks/>
          </p:cNvCxnSpPr>
          <p:nvPr/>
        </p:nvCxnSpPr>
        <p:spPr>
          <a:xfrm>
            <a:off x="8391832" y="3765976"/>
            <a:ext cx="1489587" cy="9993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90A880D8-6E89-87F6-D457-B5D128D7970A}"/>
              </a:ext>
            </a:extLst>
          </p:cNvPr>
          <p:cNvSpPr txBox="1">
            <a:spLocks/>
          </p:cNvSpPr>
          <p:nvPr/>
        </p:nvSpPr>
        <p:spPr>
          <a:xfrm>
            <a:off x="9881419" y="3751116"/>
            <a:ext cx="2083938" cy="96836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Measured </a:t>
            </a:r>
            <a:r>
              <a:rPr lang="en-US" dirty="0" err="1"/>
              <a:t>bg</a:t>
            </a:r>
            <a:r>
              <a:rPr lang="en-US" dirty="0"/>
              <a:t> pixel intensity per pixel (common mode noise)</a:t>
            </a:r>
            <a:endParaRPr lang="en-CA" dirty="0"/>
          </a:p>
        </p:txBody>
      </p:sp>
      <p:sp>
        <p:nvSpPr>
          <p:cNvPr id="9" name="Slide Number Placeholder 8">
            <a:extLst>
              <a:ext uri="{FF2B5EF4-FFF2-40B4-BE49-F238E27FC236}">
                <a16:creationId xmlns:a16="http://schemas.microsoft.com/office/drawing/2014/main" id="{FED0B654-6F39-9939-52D9-C3CC257A0B4C}"/>
              </a:ext>
            </a:extLst>
          </p:cNvPr>
          <p:cNvSpPr>
            <a:spLocks noGrp="1"/>
          </p:cNvSpPr>
          <p:nvPr>
            <p:ph type="sldNum" sz="quarter" idx="12"/>
          </p:nvPr>
        </p:nvSpPr>
        <p:spPr/>
        <p:txBody>
          <a:bodyPr/>
          <a:lstStyle/>
          <a:p>
            <a:fld id="{4D50DD86-CF18-46D2-8DDD-E138DBEC5472}" type="slidenum">
              <a:rPr lang="en-CA" smtClean="0"/>
              <a:t>29</a:t>
            </a:fld>
            <a:endParaRPr lang="en-CA"/>
          </a:p>
        </p:txBody>
      </p:sp>
      <p:sp>
        <p:nvSpPr>
          <p:cNvPr id="13" name="Content Placeholder 2">
            <a:extLst>
              <a:ext uri="{FF2B5EF4-FFF2-40B4-BE49-F238E27FC236}">
                <a16:creationId xmlns:a16="http://schemas.microsoft.com/office/drawing/2014/main" id="{A270EBC3-4A4C-236F-B11B-B25F5C585F15}"/>
              </a:ext>
            </a:extLst>
          </p:cNvPr>
          <p:cNvSpPr txBox="1">
            <a:spLocks/>
          </p:cNvSpPr>
          <p:nvPr/>
        </p:nvSpPr>
        <p:spPr>
          <a:xfrm>
            <a:off x="3234927" y="6242049"/>
            <a:ext cx="5890023" cy="25082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65000"/>
                  </a:schemeClr>
                </a:solidFill>
              </a:rPr>
              <a:t>PhD Thesis, C. Fujiwara (2019)</a:t>
            </a:r>
            <a:endParaRPr lang="en-CA" sz="2400" dirty="0">
              <a:solidFill>
                <a:schemeClr val="bg1">
                  <a:lumMod val="65000"/>
                </a:schemeClr>
              </a:solidFill>
            </a:endParaRPr>
          </a:p>
        </p:txBody>
      </p:sp>
    </p:spTree>
    <p:extLst>
      <p:ext uri="{BB962C8B-B14F-4D97-AF65-F5344CB8AC3E}">
        <p14:creationId xmlns:p14="http://schemas.microsoft.com/office/powerpoint/2010/main" val="10973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F805-2DE3-ADD0-9751-0684C11946CB}"/>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9963336A-F32F-2735-9E84-95BF630E7230}"/>
              </a:ext>
            </a:extLst>
          </p:cNvPr>
          <p:cNvSpPr>
            <a:spLocks noGrp="1"/>
          </p:cNvSpPr>
          <p:nvPr>
            <p:ph idx="1"/>
          </p:nvPr>
        </p:nvSpPr>
        <p:spPr>
          <a:xfrm>
            <a:off x="838200" y="5991726"/>
            <a:ext cx="10515600" cy="630405"/>
          </a:xfrm>
        </p:spPr>
        <p:txBody>
          <a:bodyPr/>
          <a:lstStyle/>
          <a:p>
            <a:pPr marL="0" indent="0">
              <a:buNone/>
            </a:pPr>
            <a:r>
              <a:rPr lang="en-CA" dirty="0">
                <a:hlinkClick r:id="rId3"/>
              </a:rPr>
              <a:t>https://everycoldatom.com/</a:t>
            </a:r>
            <a:endParaRPr lang="en-CA" dirty="0"/>
          </a:p>
        </p:txBody>
      </p:sp>
      <p:pic>
        <p:nvPicPr>
          <p:cNvPr id="5" name="Picture 4" descr="A map of the world with red points&#10;&#10;Description automatically generated">
            <a:extLst>
              <a:ext uri="{FF2B5EF4-FFF2-40B4-BE49-F238E27FC236}">
                <a16:creationId xmlns:a16="http://schemas.microsoft.com/office/drawing/2014/main" id="{0F10E2F1-DCBC-77B6-E73E-3EEF60208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255" y="681038"/>
            <a:ext cx="8243490" cy="4694210"/>
          </a:xfrm>
          <a:prstGeom prst="rect">
            <a:avLst/>
          </a:prstGeom>
        </p:spPr>
      </p:pic>
      <p:sp>
        <p:nvSpPr>
          <p:cNvPr id="4" name="Slide Number Placeholder 3">
            <a:extLst>
              <a:ext uri="{FF2B5EF4-FFF2-40B4-BE49-F238E27FC236}">
                <a16:creationId xmlns:a16="http://schemas.microsoft.com/office/drawing/2014/main" id="{FE186A73-6C67-9EFE-A42E-BB5BD9906629}"/>
              </a:ext>
            </a:extLst>
          </p:cNvPr>
          <p:cNvSpPr>
            <a:spLocks noGrp="1"/>
          </p:cNvSpPr>
          <p:nvPr>
            <p:ph type="sldNum" sz="quarter" idx="12"/>
          </p:nvPr>
        </p:nvSpPr>
        <p:spPr/>
        <p:txBody>
          <a:bodyPr/>
          <a:lstStyle/>
          <a:p>
            <a:fld id="{4D50DD86-CF18-46D2-8DDD-E138DBEC5472}" type="slidenum">
              <a:rPr lang="en-CA" smtClean="0"/>
              <a:t>3</a:t>
            </a:fld>
            <a:endParaRPr lang="en-CA"/>
          </a:p>
        </p:txBody>
      </p:sp>
    </p:spTree>
    <p:extLst>
      <p:ext uri="{BB962C8B-B14F-4D97-AF65-F5344CB8AC3E}">
        <p14:creationId xmlns:p14="http://schemas.microsoft.com/office/powerpoint/2010/main" val="422748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95FF-CC77-305B-79A8-D8B49A1BA2FF}"/>
              </a:ext>
            </a:extLst>
          </p:cNvPr>
          <p:cNvSpPr>
            <a:spLocks noGrp="1"/>
          </p:cNvSpPr>
          <p:nvPr>
            <p:ph type="title"/>
          </p:nvPr>
        </p:nvSpPr>
        <p:spPr/>
        <p:txBody>
          <a:bodyPr/>
          <a:lstStyle/>
          <a:p>
            <a:r>
              <a:rPr lang="en-US" dirty="0"/>
              <a:t>Fluorescence Image</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291BBA-DEE9-DA62-17FA-74E2D10558A7}"/>
                  </a:ext>
                </a:extLst>
              </p:cNvPr>
              <p:cNvSpPr>
                <a:spLocks noGrp="1"/>
              </p:cNvSpPr>
              <p:nvPr>
                <p:ph idx="1"/>
              </p:nvPr>
            </p:nvSpPr>
            <p:spPr>
              <a:xfrm>
                <a:off x="907142" y="5251338"/>
                <a:ext cx="10515600" cy="1500791"/>
              </a:xfrm>
            </p:spPr>
            <p:txBody>
              <a:bodyPr/>
              <a:lstStyle/>
              <a:p>
                <a:pPr marL="0" indent="0" algn="ctr">
                  <a:buNone/>
                </a:pPr>
                <a:r>
                  <a:rPr lang="en-US" dirty="0"/>
                  <a:t>The number of atoms </a:t>
                </a:r>
                <a14:m>
                  <m:oMath xmlns:m="http://schemas.openxmlformats.org/officeDocument/2006/math">
                    <m:r>
                      <a:rPr lang="en-US" b="0" i="1" smtClean="0">
                        <a:latin typeface="Cambria Math" panose="02040503050406030204" pitchFamily="18" charset="0"/>
                      </a:rPr>
                      <m:t>𝑁</m:t>
                    </m:r>
                  </m:oMath>
                </a14:m>
                <a:r>
                  <a:rPr lang="en-CA" dirty="0"/>
                  <a:t> within the MOT is obtained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sSub>
                        <m:sSubPr>
                          <m:ctrlPr>
                            <a:rPr lang="el-GR" b="0" i="1" smtClean="0">
                              <a:latin typeface="Cambria Math" panose="02040503050406030204" pitchFamily="18" charset="0"/>
                            </a:rPr>
                          </m:ctrlPr>
                        </m:sSubPr>
                        <m:e>
                          <m:r>
                            <a:rPr lang="el-GR" b="0" i="1" smtClean="0">
                              <a:latin typeface="Cambria Math" panose="02040503050406030204" pitchFamily="18" charset="0"/>
                            </a:rPr>
                            <m:t>𝛾</m:t>
                          </m:r>
                        </m:e>
                        <m:sub>
                          <m:r>
                            <a:rPr lang="en-US" b="0" i="1" smtClean="0">
                              <a:latin typeface="Cambria Math" panose="02040503050406030204" pitchFamily="18" charset="0"/>
                            </a:rPr>
                            <m:t>𝑠𝑐</m:t>
                          </m:r>
                        </m:sub>
                      </m:sSub>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n-US" b="0" i="1" smtClean="0">
                              <a:latin typeface="Cambria Math" panose="02040503050406030204" pitchFamily="18" charset="0"/>
                            </a:rPr>
                            <m:t>4</m:t>
                          </m:r>
                          <m:r>
                            <a:rPr lang="el-GR" b="0" i="1" smtClean="0">
                              <a:latin typeface="Cambria Math" panose="02040503050406030204" pitchFamily="18" charset="0"/>
                            </a:rPr>
                            <m:t>𝜋</m:t>
                          </m:r>
                        </m:num>
                        <m:den>
                          <m:r>
                            <m:rPr>
                              <m:sty m:val="p"/>
                            </m:rPr>
                            <a:rPr lang="el-GR" b="0" i="0" smtClean="0">
                              <a:latin typeface="Cambria Math" panose="02040503050406030204" pitchFamily="18" charset="0"/>
                            </a:rPr>
                            <m:t>Ω</m:t>
                          </m:r>
                        </m:den>
                      </m:f>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m:rPr>
                              <m:sty m:val="p"/>
                            </m:rPr>
                            <a:rPr lang="en-US" b="0" i="0" smtClean="0">
                              <a:latin typeface="Cambria Math" panose="02040503050406030204" pitchFamily="18" charset="0"/>
                            </a:rPr>
                            <m:t>optical</m:t>
                          </m:r>
                        </m:sub>
                      </m:sSub>
                    </m:oMath>
                  </m:oMathPara>
                </a14:m>
                <a:endParaRPr lang="en-CA" dirty="0"/>
              </a:p>
            </p:txBody>
          </p:sp>
        </mc:Choice>
        <mc:Fallback xmlns="">
          <p:sp>
            <p:nvSpPr>
              <p:cNvPr id="3" name="Content Placeholder 2">
                <a:extLst>
                  <a:ext uri="{FF2B5EF4-FFF2-40B4-BE49-F238E27FC236}">
                    <a16:creationId xmlns:a16="http://schemas.microsoft.com/office/drawing/2014/main" id="{77291BBA-DEE9-DA62-17FA-74E2D10558A7}"/>
                  </a:ext>
                </a:extLst>
              </p:cNvPr>
              <p:cNvSpPr>
                <a:spLocks noGrp="1" noRot="1" noChangeAspect="1" noMove="1" noResize="1" noEditPoints="1" noAdjustHandles="1" noChangeArrowheads="1" noChangeShapeType="1" noTextEdit="1"/>
              </p:cNvSpPr>
              <p:nvPr>
                <p:ph idx="1"/>
              </p:nvPr>
            </p:nvSpPr>
            <p:spPr>
              <a:xfrm>
                <a:off x="907142" y="5251338"/>
                <a:ext cx="10515600" cy="1500791"/>
              </a:xfrm>
              <a:blipFill>
                <a:blip r:embed="rId3"/>
                <a:stretch>
                  <a:fillRect t="-6883"/>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DA3E555A-DA6C-71F6-709A-F6963874C7ED}"/>
              </a:ext>
            </a:extLst>
          </p:cNvPr>
          <p:cNvPicPr>
            <a:picLocks noChangeAspect="1"/>
          </p:cNvPicPr>
          <p:nvPr/>
        </p:nvPicPr>
        <p:blipFill>
          <a:blip r:embed="rId4"/>
          <a:stretch>
            <a:fillRect/>
          </a:stretch>
        </p:blipFill>
        <p:spPr>
          <a:xfrm>
            <a:off x="1172738" y="1690688"/>
            <a:ext cx="4360378" cy="2985484"/>
          </a:xfrm>
          <a:prstGeom prst="rect">
            <a:avLst/>
          </a:prstGeom>
        </p:spPr>
      </p:pic>
      <p:pic>
        <p:nvPicPr>
          <p:cNvPr id="7" name="Content Placeholder 14" descr="A close-up of a red light&#10;&#10;Description automatically generated">
            <a:extLst>
              <a:ext uri="{FF2B5EF4-FFF2-40B4-BE49-F238E27FC236}">
                <a16:creationId xmlns:a16="http://schemas.microsoft.com/office/drawing/2014/main" id="{CE1A502A-7B47-5F16-BF6D-328F93226BA8}"/>
              </a:ext>
            </a:extLst>
          </p:cNvPr>
          <p:cNvPicPr>
            <a:picLocks noChangeAspect="1"/>
          </p:cNvPicPr>
          <p:nvPr/>
        </p:nvPicPr>
        <p:blipFill rotWithShape="1">
          <a:blip r:embed="rId5">
            <a:extLst>
              <a:ext uri="{28A0092B-C50C-407E-A947-70E740481C1C}">
                <a14:useLocalDpi xmlns:a14="http://schemas.microsoft.com/office/drawing/2010/main" val="0"/>
              </a:ext>
            </a:extLst>
          </a:blip>
          <a:srcRect t="10015" b="23269"/>
          <a:stretch/>
        </p:blipFill>
        <p:spPr>
          <a:xfrm>
            <a:off x="7121931" y="1886947"/>
            <a:ext cx="2932562" cy="2608593"/>
          </a:xfrm>
          <a:prstGeom prst="rect">
            <a:avLst/>
          </a:prstGeom>
        </p:spPr>
      </p:pic>
      <p:sp>
        <p:nvSpPr>
          <p:cNvPr id="10" name="Slide Number Placeholder 9">
            <a:extLst>
              <a:ext uri="{FF2B5EF4-FFF2-40B4-BE49-F238E27FC236}">
                <a16:creationId xmlns:a16="http://schemas.microsoft.com/office/drawing/2014/main" id="{B240C513-539D-E284-FD71-B2D0F160B736}"/>
              </a:ext>
            </a:extLst>
          </p:cNvPr>
          <p:cNvSpPr>
            <a:spLocks noGrp="1"/>
          </p:cNvSpPr>
          <p:nvPr>
            <p:ph type="sldNum" sz="quarter" idx="12"/>
          </p:nvPr>
        </p:nvSpPr>
        <p:spPr/>
        <p:txBody>
          <a:bodyPr/>
          <a:lstStyle/>
          <a:p>
            <a:fld id="{4D50DD86-CF18-46D2-8DDD-E138DBEC5472}" type="slidenum">
              <a:rPr lang="en-CA" smtClean="0"/>
              <a:t>30</a:t>
            </a:fld>
            <a:endParaRPr lang="en-CA"/>
          </a:p>
        </p:txBody>
      </p:sp>
    </p:spTree>
    <p:extLst>
      <p:ext uri="{BB962C8B-B14F-4D97-AF65-F5344CB8AC3E}">
        <p14:creationId xmlns:p14="http://schemas.microsoft.com/office/powerpoint/2010/main" val="1007285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FFE5-62AA-F81B-B656-27C21843DB59}"/>
              </a:ext>
            </a:extLst>
          </p:cNvPr>
          <p:cNvSpPr>
            <a:spLocks noGrp="1"/>
          </p:cNvSpPr>
          <p:nvPr>
            <p:ph type="title"/>
          </p:nvPr>
        </p:nvSpPr>
        <p:spPr>
          <a:xfrm>
            <a:off x="465089" y="399958"/>
            <a:ext cx="10515600" cy="1325563"/>
          </a:xfrm>
        </p:spPr>
        <p:txBody>
          <a:bodyPr/>
          <a:lstStyle/>
          <a:p>
            <a:r>
              <a:rPr lang="en-US" dirty="0"/>
              <a:t>Characterization – Trap Dynamics: </a:t>
            </a:r>
            <a:br>
              <a:rPr lang="en-US" dirty="0"/>
            </a:br>
            <a:endParaRPr lang="en-CA" dirty="0"/>
          </a:p>
        </p:txBody>
      </p:sp>
      <p:pic>
        <p:nvPicPr>
          <p:cNvPr id="4" name="Picture 3">
            <a:extLst>
              <a:ext uri="{FF2B5EF4-FFF2-40B4-BE49-F238E27FC236}">
                <a16:creationId xmlns:a16="http://schemas.microsoft.com/office/drawing/2014/main" id="{7F90E849-FD19-2B3C-2E08-6130C4250749}"/>
              </a:ext>
            </a:extLst>
          </p:cNvPr>
          <p:cNvPicPr>
            <a:picLocks noChangeAspect="1"/>
          </p:cNvPicPr>
          <p:nvPr/>
        </p:nvPicPr>
        <p:blipFill>
          <a:blip r:embed="rId3"/>
          <a:stretch>
            <a:fillRect/>
          </a:stretch>
        </p:blipFill>
        <p:spPr>
          <a:xfrm>
            <a:off x="998016" y="2811932"/>
            <a:ext cx="4580017" cy="3360711"/>
          </a:xfrm>
          <a:prstGeom prst="rect">
            <a:avLst/>
          </a:prstGeom>
        </p:spPr>
      </p:pic>
      <p:sp>
        <p:nvSpPr>
          <p:cNvPr id="5" name="Content Placeholder 2">
            <a:extLst>
              <a:ext uri="{FF2B5EF4-FFF2-40B4-BE49-F238E27FC236}">
                <a16:creationId xmlns:a16="http://schemas.microsoft.com/office/drawing/2014/main" id="{9E2EACAC-2957-ED81-49FC-DE303D89E255}"/>
              </a:ext>
            </a:extLst>
          </p:cNvPr>
          <p:cNvSpPr txBox="1">
            <a:spLocks/>
          </p:cNvSpPr>
          <p:nvPr/>
        </p:nvSpPr>
        <p:spPr>
          <a:xfrm rot="16200000">
            <a:off x="-798582" y="4263272"/>
            <a:ext cx="2886779" cy="386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Avg Intensity in ROI </a:t>
            </a:r>
            <a:endParaRPr lang="en-CA" dirty="0"/>
          </a:p>
        </p:txBody>
      </p:sp>
      <p:sp>
        <p:nvSpPr>
          <p:cNvPr id="8" name="Content Placeholder 2">
            <a:extLst>
              <a:ext uri="{FF2B5EF4-FFF2-40B4-BE49-F238E27FC236}">
                <a16:creationId xmlns:a16="http://schemas.microsoft.com/office/drawing/2014/main" id="{EC7ECF60-BBFD-0545-5CD2-91FCD7BC4690}"/>
              </a:ext>
            </a:extLst>
          </p:cNvPr>
          <p:cNvSpPr txBox="1">
            <a:spLocks/>
          </p:cNvSpPr>
          <p:nvPr/>
        </p:nvSpPr>
        <p:spPr>
          <a:xfrm>
            <a:off x="2996225" y="6279196"/>
            <a:ext cx="1246550" cy="386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(s)</a:t>
            </a:r>
            <a:endParaRPr lang="en-CA" dirty="0"/>
          </a:p>
        </p:txBody>
      </p:sp>
      <p:pic>
        <p:nvPicPr>
          <p:cNvPr id="9" name="Picture 8">
            <a:extLst>
              <a:ext uri="{FF2B5EF4-FFF2-40B4-BE49-F238E27FC236}">
                <a16:creationId xmlns:a16="http://schemas.microsoft.com/office/drawing/2014/main" id="{1CBF20DB-1DB2-B3CB-E43B-A43BAAA10066}"/>
              </a:ext>
            </a:extLst>
          </p:cNvPr>
          <p:cNvPicPr>
            <a:picLocks noChangeAspect="1"/>
          </p:cNvPicPr>
          <p:nvPr/>
        </p:nvPicPr>
        <p:blipFill rotWithShape="1">
          <a:blip r:embed="rId4"/>
          <a:srcRect l="22981" t="19302" r="20824" b="24704"/>
          <a:stretch/>
        </p:blipFill>
        <p:spPr>
          <a:xfrm>
            <a:off x="6640494" y="2756495"/>
            <a:ext cx="5200407" cy="3366954"/>
          </a:xfrm>
          <a:prstGeom prst="rect">
            <a:avLst/>
          </a:prstGeom>
        </p:spPr>
      </p:pic>
      <p:sp>
        <p:nvSpPr>
          <p:cNvPr id="11" name="Content Placeholder 2">
            <a:extLst>
              <a:ext uri="{FF2B5EF4-FFF2-40B4-BE49-F238E27FC236}">
                <a16:creationId xmlns:a16="http://schemas.microsoft.com/office/drawing/2014/main" id="{940EBDE6-74C7-98B0-C2CA-E1CB3ECF9242}"/>
              </a:ext>
            </a:extLst>
          </p:cNvPr>
          <p:cNvSpPr txBox="1">
            <a:spLocks/>
          </p:cNvSpPr>
          <p:nvPr/>
        </p:nvSpPr>
        <p:spPr>
          <a:xfrm>
            <a:off x="6866564" y="2299261"/>
            <a:ext cx="4911240" cy="7671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unblocking 3D MOT beams</a:t>
            </a:r>
            <a:endParaRPr lang="en-CA" dirty="0"/>
          </a:p>
        </p:txBody>
      </p:sp>
      <p:sp>
        <p:nvSpPr>
          <p:cNvPr id="12" name="Content Placeholder 2">
            <a:extLst>
              <a:ext uri="{FF2B5EF4-FFF2-40B4-BE49-F238E27FC236}">
                <a16:creationId xmlns:a16="http://schemas.microsoft.com/office/drawing/2014/main" id="{E070315F-3DF6-63B7-56B9-2F1735426DCC}"/>
              </a:ext>
            </a:extLst>
          </p:cNvPr>
          <p:cNvSpPr txBox="1">
            <a:spLocks/>
          </p:cNvSpPr>
          <p:nvPr/>
        </p:nvSpPr>
        <p:spPr>
          <a:xfrm rot="16200000">
            <a:off x="4977187" y="4061929"/>
            <a:ext cx="2886779" cy="386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Avg Intensity in ROI </a:t>
            </a:r>
            <a:endParaRPr lang="en-CA" dirty="0"/>
          </a:p>
        </p:txBody>
      </p:sp>
      <p:sp>
        <p:nvSpPr>
          <p:cNvPr id="13" name="Content Placeholder 2">
            <a:extLst>
              <a:ext uri="{FF2B5EF4-FFF2-40B4-BE49-F238E27FC236}">
                <a16:creationId xmlns:a16="http://schemas.microsoft.com/office/drawing/2014/main" id="{E3874A8B-3B8C-E659-6BE3-57A20D716364}"/>
              </a:ext>
            </a:extLst>
          </p:cNvPr>
          <p:cNvSpPr txBox="1">
            <a:spLocks/>
          </p:cNvSpPr>
          <p:nvPr/>
        </p:nvSpPr>
        <p:spPr>
          <a:xfrm>
            <a:off x="8698909" y="6279196"/>
            <a:ext cx="1246550" cy="386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(s)</a:t>
            </a:r>
            <a:endParaRPr lang="en-CA" dirty="0"/>
          </a:p>
        </p:txBody>
      </p:sp>
      <p:sp>
        <p:nvSpPr>
          <p:cNvPr id="14" name="Content Placeholder 2">
            <a:extLst>
              <a:ext uri="{FF2B5EF4-FFF2-40B4-BE49-F238E27FC236}">
                <a16:creationId xmlns:a16="http://schemas.microsoft.com/office/drawing/2014/main" id="{0C5E7504-9D69-3A44-92CD-DED32DA31BAC}"/>
              </a:ext>
            </a:extLst>
          </p:cNvPr>
          <p:cNvSpPr txBox="1">
            <a:spLocks/>
          </p:cNvSpPr>
          <p:nvPr/>
        </p:nvSpPr>
        <p:spPr>
          <a:xfrm>
            <a:off x="1053578" y="2302699"/>
            <a:ext cx="4750525" cy="634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After blocking 2D MOT beams</a:t>
            </a:r>
            <a:endParaRPr lang="en-CA" sz="2600" dirty="0"/>
          </a:p>
        </p:txBody>
      </p:sp>
      <p:sp>
        <p:nvSpPr>
          <p:cNvPr id="15" name="Rectangle 14">
            <a:extLst>
              <a:ext uri="{FF2B5EF4-FFF2-40B4-BE49-F238E27FC236}">
                <a16:creationId xmlns:a16="http://schemas.microsoft.com/office/drawing/2014/main" id="{D34961AA-D415-C155-92E7-3866C866F671}"/>
              </a:ext>
            </a:extLst>
          </p:cNvPr>
          <p:cNvSpPr/>
          <p:nvPr/>
        </p:nvSpPr>
        <p:spPr>
          <a:xfrm>
            <a:off x="3773348" y="3198377"/>
            <a:ext cx="1736203" cy="393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D9C192C-D376-78E6-4AA5-3A62D35AB9E8}"/>
                  </a:ext>
                </a:extLst>
              </p:cNvPr>
              <p:cNvSpPr txBox="1"/>
              <p:nvPr/>
            </p:nvSpPr>
            <p:spPr>
              <a:xfrm>
                <a:off x="1918022" y="4288084"/>
                <a:ext cx="37106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lumMod val="75000"/>
                            </a:schemeClr>
                          </a:solidFill>
                          <a:latin typeface="Cambria Math" panose="02040503050406030204" pitchFamily="18" charset="0"/>
                        </a:rPr>
                        <m:t>𝑁</m:t>
                      </m:r>
                      <m:r>
                        <a:rPr lang="en-US" b="0" i="1" smtClean="0">
                          <a:solidFill>
                            <a:schemeClr val="accent6">
                              <a:lumMod val="75000"/>
                            </a:schemeClr>
                          </a:solidFill>
                          <a:latin typeface="Cambria Math" panose="02040503050406030204" pitchFamily="18" charset="0"/>
                        </a:rPr>
                        <m:t>=221.8</m:t>
                      </m:r>
                      <m:sSup>
                        <m:sSupPr>
                          <m:ctrlPr>
                            <a:rPr lang="en-US" b="0" i="1" smtClean="0">
                              <a:solidFill>
                                <a:schemeClr val="accent6">
                                  <a:lumMod val="75000"/>
                                </a:schemeClr>
                              </a:solidFill>
                              <a:latin typeface="Cambria Math" panose="02040503050406030204" pitchFamily="18" charset="0"/>
                            </a:rPr>
                          </m:ctrlPr>
                        </m:sSupPr>
                        <m:e>
                          <m:r>
                            <a:rPr lang="en-US" b="0" i="1" smtClean="0">
                              <a:solidFill>
                                <a:schemeClr val="accent6">
                                  <a:lumMod val="75000"/>
                                </a:schemeClr>
                              </a:solidFill>
                              <a:latin typeface="Cambria Math" panose="02040503050406030204" pitchFamily="18" charset="0"/>
                            </a:rPr>
                            <m:t>𝑒</m:t>
                          </m:r>
                        </m:e>
                        <m:sup>
                          <m:r>
                            <a:rPr lang="en-US" b="0" i="1" smtClean="0">
                              <a:solidFill>
                                <a:schemeClr val="accent6">
                                  <a:lumMod val="75000"/>
                                </a:schemeClr>
                              </a:solidFill>
                              <a:latin typeface="Cambria Math" panose="02040503050406030204" pitchFamily="18" charset="0"/>
                            </a:rPr>
                            <m:t>−0.082 </m:t>
                          </m:r>
                          <m:r>
                            <a:rPr lang="en-US" b="0" i="1" smtClean="0">
                              <a:solidFill>
                                <a:schemeClr val="accent6">
                                  <a:lumMod val="75000"/>
                                </a:schemeClr>
                              </a:solidFill>
                              <a:latin typeface="Cambria Math" panose="02040503050406030204" pitchFamily="18" charset="0"/>
                            </a:rPr>
                            <m:t>𝑡</m:t>
                          </m:r>
                        </m:sup>
                      </m:sSup>
                    </m:oMath>
                  </m:oMathPara>
                </a14:m>
                <a:endParaRPr lang="en-CA" dirty="0"/>
              </a:p>
            </p:txBody>
          </p:sp>
        </mc:Choice>
        <mc:Fallback xmlns="">
          <p:sp>
            <p:nvSpPr>
              <p:cNvPr id="18" name="TextBox 17">
                <a:extLst>
                  <a:ext uri="{FF2B5EF4-FFF2-40B4-BE49-F238E27FC236}">
                    <a16:creationId xmlns:a16="http://schemas.microsoft.com/office/drawing/2014/main" id="{7D9C192C-D376-78E6-4AA5-3A62D35AB9E8}"/>
                  </a:ext>
                </a:extLst>
              </p:cNvPr>
              <p:cNvSpPr txBox="1">
                <a:spLocks noRot="1" noChangeAspect="1" noMove="1" noResize="1" noEditPoints="1" noAdjustHandles="1" noChangeArrowheads="1" noChangeShapeType="1" noTextEdit="1"/>
              </p:cNvSpPr>
              <p:nvPr/>
            </p:nvSpPr>
            <p:spPr>
              <a:xfrm>
                <a:off x="1918022" y="4288084"/>
                <a:ext cx="3710651" cy="369332"/>
              </a:xfrm>
              <a:prstGeom prst="rect">
                <a:avLst/>
              </a:prstGeom>
              <a:blipFill>
                <a:blip r:embed="rId5"/>
                <a:stretch>
                  <a:fillRect/>
                </a:stretch>
              </a:blipFill>
            </p:spPr>
            <p:txBody>
              <a:bodyPr/>
              <a:lstStyle/>
              <a:p>
                <a:r>
                  <a:rPr lang="en-CA">
                    <a:noFill/>
                  </a:rPr>
                  <a:t> </a:t>
                </a:r>
              </a:p>
            </p:txBody>
          </p:sp>
        </mc:Fallback>
      </mc:AlternateContent>
      <p:sp>
        <p:nvSpPr>
          <p:cNvPr id="19" name="Slide Number Placeholder 18">
            <a:extLst>
              <a:ext uri="{FF2B5EF4-FFF2-40B4-BE49-F238E27FC236}">
                <a16:creationId xmlns:a16="http://schemas.microsoft.com/office/drawing/2014/main" id="{B9E7CC07-1175-2604-FF9E-E4EF469D5CE7}"/>
              </a:ext>
            </a:extLst>
          </p:cNvPr>
          <p:cNvSpPr>
            <a:spLocks noGrp="1"/>
          </p:cNvSpPr>
          <p:nvPr>
            <p:ph type="sldNum" sz="quarter" idx="12"/>
          </p:nvPr>
        </p:nvSpPr>
        <p:spPr>
          <a:xfrm>
            <a:off x="8698909" y="6456604"/>
            <a:ext cx="2743200" cy="365125"/>
          </a:xfrm>
        </p:spPr>
        <p:txBody>
          <a:bodyPr/>
          <a:lstStyle/>
          <a:p>
            <a:fld id="{4D50DD86-CF18-46D2-8DDD-E138DBEC5472}" type="slidenum">
              <a:rPr lang="en-CA" smtClean="0"/>
              <a:t>31</a:t>
            </a:fld>
            <a:endParaRPr lang="en-CA" dirty="0"/>
          </a:p>
        </p:txBody>
      </p:sp>
      <p:pic>
        <p:nvPicPr>
          <p:cNvPr id="21" name="Picture 20">
            <a:extLst>
              <a:ext uri="{FF2B5EF4-FFF2-40B4-BE49-F238E27FC236}">
                <a16:creationId xmlns:a16="http://schemas.microsoft.com/office/drawing/2014/main" id="{6D25DF8D-B96A-9A99-CEED-5663640FF2D6}"/>
              </a:ext>
            </a:extLst>
          </p:cNvPr>
          <p:cNvPicPr>
            <a:picLocks noChangeAspect="1"/>
          </p:cNvPicPr>
          <p:nvPr/>
        </p:nvPicPr>
        <p:blipFill rotWithShape="1">
          <a:blip r:embed="rId6"/>
          <a:srcRect t="21838" b="25348"/>
          <a:stretch/>
        </p:blipFill>
        <p:spPr>
          <a:xfrm>
            <a:off x="4021730" y="1379848"/>
            <a:ext cx="4148539" cy="767104"/>
          </a:xfrm>
          <a:prstGeom prst="rect">
            <a:avLst/>
          </a:prstGeom>
        </p:spPr>
      </p:pic>
      <p:sp>
        <p:nvSpPr>
          <p:cNvPr id="22" name="Content Placeholder 2">
            <a:extLst>
              <a:ext uri="{FF2B5EF4-FFF2-40B4-BE49-F238E27FC236}">
                <a16:creationId xmlns:a16="http://schemas.microsoft.com/office/drawing/2014/main" id="{1566C040-DC1F-AF6C-3ECB-030105ED7DB4}"/>
              </a:ext>
            </a:extLst>
          </p:cNvPr>
          <p:cNvSpPr txBox="1">
            <a:spLocks/>
          </p:cNvSpPr>
          <p:nvPr/>
        </p:nvSpPr>
        <p:spPr>
          <a:xfrm>
            <a:off x="167753" y="6446235"/>
            <a:ext cx="1851547" cy="634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lumMod val="65000"/>
                  </a:schemeClr>
                </a:solidFill>
              </a:rPr>
              <a:t>Lifetime</a:t>
            </a:r>
            <a:endParaRPr lang="en-CA" sz="2000" dirty="0">
              <a:solidFill>
                <a:schemeClr val="bg1">
                  <a:lumMod val="65000"/>
                </a:schemeClr>
              </a:solidFill>
            </a:endParaRPr>
          </a:p>
        </p:txBody>
      </p:sp>
      <p:sp>
        <p:nvSpPr>
          <p:cNvPr id="23" name="Content Placeholder 2">
            <a:extLst>
              <a:ext uri="{FF2B5EF4-FFF2-40B4-BE49-F238E27FC236}">
                <a16:creationId xmlns:a16="http://schemas.microsoft.com/office/drawing/2014/main" id="{F07F6A83-15CD-EDF0-9DEB-970D5F962318}"/>
              </a:ext>
            </a:extLst>
          </p:cNvPr>
          <p:cNvSpPr txBox="1">
            <a:spLocks/>
          </p:cNvSpPr>
          <p:nvPr/>
        </p:nvSpPr>
        <p:spPr>
          <a:xfrm>
            <a:off x="6227183" y="6464611"/>
            <a:ext cx="1851547" cy="634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lumMod val="65000"/>
                  </a:schemeClr>
                </a:solidFill>
              </a:rPr>
              <a:t>Loadtime</a:t>
            </a:r>
            <a:endParaRPr lang="en-CA" sz="2000" dirty="0">
              <a:solidFill>
                <a:schemeClr val="bg1">
                  <a:lumMod val="65000"/>
                </a:schemeClr>
              </a:solidFill>
            </a:endParaRPr>
          </a:p>
        </p:txBody>
      </p:sp>
    </p:spTree>
    <p:extLst>
      <p:ext uri="{BB962C8B-B14F-4D97-AF65-F5344CB8AC3E}">
        <p14:creationId xmlns:p14="http://schemas.microsoft.com/office/powerpoint/2010/main" val="186586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53C2F4-9266-1175-5D94-7F15EA0E19DB}"/>
              </a:ext>
            </a:extLst>
          </p:cNvPr>
          <p:cNvPicPr>
            <a:picLocks noChangeAspect="1"/>
          </p:cNvPicPr>
          <p:nvPr/>
        </p:nvPicPr>
        <p:blipFill rotWithShape="1">
          <a:blip r:embed="rId3"/>
          <a:srcRect l="2169" t="3880" b="2230"/>
          <a:stretch/>
        </p:blipFill>
        <p:spPr>
          <a:xfrm>
            <a:off x="5543026" y="2880851"/>
            <a:ext cx="6314679" cy="3105298"/>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36E9CC-3662-6E16-B1DA-AEB2B01C8749}"/>
                  </a:ext>
                </a:extLst>
              </p:cNvPr>
              <p:cNvSpPr>
                <a:spLocks noGrp="1"/>
              </p:cNvSpPr>
              <p:nvPr>
                <p:ph type="title"/>
              </p:nvPr>
            </p:nvSpPr>
            <p:spPr>
              <a:xfrm>
                <a:off x="739419" y="548615"/>
                <a:ext cx="10515600" cy="1325563"/>
              </a:xfrm>
            </p:spPr>
            <p:txBody>
              <a:bodyPr/>
              <a:lstStyle/>
              <a:p>
                <a:r>
                  <a:rPr lang="en-CA" dirty="0"/>
                  <a:t>Ballistic Time-of-flight (TOF) thermometry: </a:t>
                </a:r>
                <a14:m>
                  <m:oMath xmlns:m="http://schemas.openxmlformats.org/officeDocument/2006/math">
                    <m:r>
                      <a:rPr lang="en-CA" i="1" dirty="0" smtClean="0">
                        <a:latin typeface="Cambria Math" panose="02040503050406030204" pitchFamily="18" charset="0"/>
                      </a:rPr>
                      <m:t>𝑖𝑛𝑠𝑖𝑡𝑢</m:t>
                    </m:r>
                  </m:oMath>
                </a14:m>
                <a:r>
                  <a:rPr lang="en-CA" i="1" dirty="0"/>
                  <a:t> </a:t>
                </a:r>
                <a14:m>
                  <m:oMath xmlns:m="http://schemas.openxmlformats.org/officeDocument/2006/math">
                    <m:r>
                      <a:rPr lang="en-CA" i="1" dirty="0" smtClean="0">
                        <a:latin typeface="Cambria Math" panose="02040503050406030204" pitchFamily="18" charset="0"/>
                      </a:rPr>
                      <m:t>𝑥</m:t>
                    </m:r>
                  </m:oMath>
                </a14:m>
                <a:r>
                  <a:rPr lang="en-CA" dirty="0"/>
                  <a:t> and </a:t>
                </a:r>
                <a14:m>
                  <m:oMath xmlns:m="http://schemas.openxmlformats.org/officeDocument/2006/math">
                    <m:r>
                      <a:rPr lang="en-CA" i="1" dirty="0" smtClean="0">
                        <a:latin typeface="Cambria Math" panose="02040503050406030204" pitchFamily="18" charset="0"/>
                      </a:rPr>
                      <m:t>𝑝</m:t>
                    </m:r>
                  </m:oMath>
                </a14:m>
                <a:r>
                  <a:rPr lang="en-CA" dirty="0"/>
                  <a:t> distribution</a:t>
                </a:r>
              </a:p>
            </p:txBody>
          </p:sp>
        </mc:Choice>
        <mc:Fallback xmlns="">
          <p:sp>
            <p:nvSpPr>
              <p:cNvPr id="2" name="Title 1">
                <a:extLst>
                  <a:ext uri="{FF2B5EF4-FFF2-40B4-BE49-F238E27FC236}">
                    <a16:creationId xmlns:a16="http://schemas.microsoft.com/office/drawing/2014/main" id="{2836E9CC-3662-6E16-B1DA-AEB2B01C8749}"/>
                  </a:ext>
                </a:extLst>
              </p:cNvPr>
              <p:cNvSpPr>
                <a:spLocks noGrp="1" noRot="1" noChangeAspect="1" noMove="1" noResize="1" noEditPoints="1" noAdjustHandles="1" noChangeArrowheads="1" noChangeShapeType="1" noTextEdit="1"/>
              </p:cNvSpPr>
              <p:nvPr>
                <p:ph type="title"/>
              </p:nvPr>
            </p:nvSpPr>
            <p:spPr>
              <a:xfrm>
                <a:off x="739419" y="548615"/>
                <a:ext cx="10515600" cy="1325563"/>
              </a:xfrm>
              <a:blipFill>
                <a:blip r:embed="rId4"/>
                <a:stretch>
                  <a:fillRect l="-2319" t="-12903" b="-2165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CC77CD-D02D-AE90-A82C-9E70C3E8B728}"/>
                  </a:ext>
                </a:extLst>
              </p:cNvPr>
              <p:cNvSpPr>
                <a:spLocks noGrp="1"/>
              </p:cNvSpPr>
              <p:nvPr>
                <p:ph idx="1"/>
              </p:nvPr>
            </p:nvSpPr>
            <p:spPr>
              <a:xfrm>
                <a:off x="936523" y="2159921"/>
                <a:ext cx="10515600" cy="720930"/>
              </a:xfrm>
            </p:spPr>
            <p:txBody>
              <a:bodyPr/>
              <a:lstStyle/>
              <a:p>
                <a:r>
                  <a:rPr lang="en-CA" dirty="0"/>
                  <a:t>Temperature of initial cloud </a:t>
                </a:r>
                <a14:m>
                  <m:oMath xmlns:m="http://schemas.openxmlformats.org/officeDocument/2006/math">
                    <m:sSub>
                      <m:sSubPr>
                        <m:ctrlPr>
                          <a:rPr lang="en-US" b="0" i="1" smtClean="0">
                            <a:latin typeface="Cambria Math" panose="02040503050406030204" pitchFamily="18" charset="0"/>
                          </a:rPr>
                        </m:ctrlPr>
                      </m:sSubPr>
                      <m:e>
                        <m:r>
                          <a:rPr lang="el-GR" b="0" i="1" smtClean="0">
                            <a:latin typeface="Cambria Math" panose="02040503050406030204" pitchFamily="18" charset="0"/>
                          </a:rPr>
                          <m:t>𝜎</m:t>
                        </m:r>
                      </m:e>
                      <m:sub>
                        <m:r>
                          <a:rPr lang="en-US" b="0" i="1" smtClean="0">
                            <a:latin typeface="Cambria Math" panose="02040503050406030204" pitchFamily="18" charset="0"/>
                          </a:rPr>
                          <m:t>𝑥</m:t>
                        </m:r>
                      </m:sub>
                    </m:sSub>
                  </m:oMath>
                </a14:m>
                <a:r>
                  <a:rPr lang="en-CA" dirty="0"/>
                  <a:t> is related to the cloud size </a:t>
                </a:r>
              </a:p>
            </p:txBody>
          </p:sp>
        </mc:Choice>
        <mc:Fallback xmlns="">
          <p:sp>
            <p:nvSpPr>
              <p:cNvPr id="3" name="Content Placeholder 2">
                <a:extLst>
                  <a:ext uri="{FF2B5EF4-FFF2-40B4-BE49-F238E27FC236}">
                    <a16:creationId xmlns:a16="http://schemas.microsoft.com/office/drawing/2014/main" id="{B5CC77CD-D02D-AE90-A82C-9E70C3E8B728}"/>
                  </a:ext>
                </a:extLst>
              </p:cNvPr>
              <p:cNvSpPr>
                <a:spLocks noGrp="1" noRot="1" noChangeAspect="1" noMove="1" noResize="1" noEditPoints="1" noAdjustHandles="1" noChangeArrowheads="1" noChangeShapeType="1" noTextEdit="1"/>
              </p:cNvSpPr>
              <p:nvPr>
                <p:ph idx="1"/>
              </p:nvPr>
            </p:nvSpPr>
            <p:spPr>
              <a:xfrm>
                <a:off x="936523" y="2159921"/>
                <a:ext cx="10515600" cy="720930"/>
              </a:xfrm>
              <a:blipFill>
                <a:blip r:embed="rId5"/>
                <a:stretch>
                  <a:fillRect l="-1043" t="-1428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0C5225-D154-35EC-19CF-A5E54CFD9903}"/>
                  </a:ext>
                </a:extLst>
              </p:cNvPr>
              <p:cNvSpPr txBox="1"/>
              <p:nvPr/>
            </p:nvSpPr>
            <p:spPr>
              <a:xfrm>
                <a:off x="1790924" y="3426727"/>
                <a:ext cx="3230563"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rPr>
                        <m:t>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𝑘</m:t>
                                      </m:r>
                                    </m:e>
                                    <m:sub>
                                      <m:r>
                                        <a:rPr lang="en-US" sz="2400" b="0" i="1" smtClean="0">
                                          <a:latin typeface="Cambria Math" panose="02040503050406030204" pitchFamily="18" charset="0"/>
                                          <a:ea typeface="Cambria Math" panose="02040503050406030204" pitchFamily="18" charset="0"/>
                                        </a:rPr>
                                        <m:t>𝐵</m:t>
                                      </m:r>
                                    </m:sub>
                                  </m:sSub>
                                  <m:r>
                                    <a:rPr lang="en-US" sz="2400" b="0" i="1" smtClean="0">
                                      <a:latin typeface="Cambria Math" panose="02040503050406030204" pitchFamily="18" charset="0"/>
                                      <a:ea typeface="Cambria Math" panose="02040503050406030204" pitchFamily="18" charset="0"/>
                                    </a:rPr>
                                    <m:t>𝑇</m:t>
                                  </m:r>
                                </m:num>
                                <m:den>
                                  <m:r>
                                    <a:rPr lang="en-US" sz="2400" b="0" i="1" smtClean="0">
                                      <a:latin typeface="Cambria Math" panose="02040503050406030204" pitchFamily="18" charset="0"/>
                                      <a:ea typeface="Cambria Math" panose="02040503050406030204" pitchFamily="18" charset="0"/>
                                    </a:rPr>
                                    <m:t>𝑚</m:t>
                                  </m:r>
                                </m:den>
                              </m:f>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𝑡</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l-GR"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𝑥</m:t>
                              </m:r>
                            </m:sub>
                            <m:sup>
                              <m:r>
                                <a:rPr lang="en-US" sz="2400" b="0" i="1" smtClean="0">
                                  <a:latin typeface="Cambria Math" panose="02040503050406030204" pitchFamily="18" charset="0"/>
                                  <a:ea typeface="Cambria Math" panose="02040503050406030204" pitchFamily="18" charset="0"/>
                                </a:rPr>
                                <m:t>2</m:t>
                              </m:r>
                            </m:sup>
                          </m:sSubSup>
                        </m:e>
                      </m:rad>
                    </m:oMath>
                  </m:oMathPara>
                </a14:m>
                <a:endParaRPr lang="en-CA" dirty="0"/>
              </a:p>
            </p:txBody>
          </p:sp>
        </mc:Choice>
        <mc:Fallback xmlns="">
          <p:sp>
            <p:nvSpPr>
              <p:cNvPr id="4" name="TextBox 3">
                <a:extLst>
                  <a:ext uri="{FF2B5EF4-FFF2-40B4-BE49-F238E27FC236}">
                    <a16:creationId xmlns:a16="http://schemas.microsoft.com/office/drawing/2014/main" id="{0D0C5225-D154-35EC-19CF-A5E54CFD9903}"/>
                  </a:ext>
                </a:extLst>
              </p:cNvPr>
              <p:cNvSpPr txBox="1">
                <a:spLocks noRot="1" noChangeAspect="1" noMove="1" noResize="1" noEditPoints="1" noAdjustHandles="1" noChangeArrowheads="1" noChangeShapeType="1" noTextEdit="1"/>
              </p:cNvSpPr>
              <p:nvPr/>
            </p:nvSpPr>
            <p:spPr>
              <a:xfrm>
                <a:off x="1790924" y="3426727"/>
                <a:ext cx="3230563" cy="1091196"/>
              </a:xfrm>
              <a:prstGeom prst="rect">
                <a:avLst/>
              </a:prstGeom>
              <a:blipFill>
                <a:blip r:embed="rId6"/>
                <a:stretch>
                  <a:fillRect/>
                </a:stretch>
              </a:blipFill>
            </p:spPr>
            <p:txBody>
              <a:bodyPr/>
              <a:lstStyle/>
              <a:p>
                <a:r>
                  <a:rPr lang="en-CA">
                    <a:noFill/>
                  </a:rPr>
                  <a:t> </a:t>
                </a:r>
              </a:p>
            </p:txBody>
          </p:sp>
        </mc:Fallback>
      </mc:AlternateContent>
      <p:sp>
        <p:nvSpPr>
          <p:cNvPr id="7" name="Content Placeholder 2">
            <a:extLst>
              <a:ext uri="{FF2B5EF4-FFF2-40B4-BE49-F238E27FC236}">
                <a16:creationId xmlns:a16="http://schemas.microsoft.com/office/drawing/2014/main" id="{2DB82C69-EA9F-F4EF-A0BF-D328EFCA33C3}"/>
              </a:ext>
            </a:extLst>
          </p:cNvPr>
          <p:cNvSpPr txBox="1">
            <a:spLocks/>
          </p:cNvSpPr>
          <p:nvPr/>
        </p:nvSpPr>
        <p:spPr>
          <a:xfrm>
            <a:off x="98323" y="2711897"/>
            <a:ext cx="1478839" cy="553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Cloud size</a:t>
            </a:r>
            <a:endParaRPr lang="en-CA" sz="1800" dirty="0"/>
          </a:p>
        </p:txBody>
      </p:sp>
      <p:cxnSp>
        <p:nvCxnSpPr>
          <p:cNvPr id="8" name="Straight Arrow Connector 7">
            <a:extLst>
              <a:ext uri="{FF2B5EF4-FFF2-40B4-BE49-F238E27FC236}">
                <a16:creationId xmlns:a16="http://schemas.microsoft.com/office/drawing/2014/main" id="{F67C5F2B-4D78-6D28-991F-DC401CD0EF5B}"/>
              </a:ext>
            </a:extLst>
          </p:cNvPr>
          <p:cNvCxnSpPr>
            <a:cxnSpLocks/>
          </p:cNvCxnSpPr>
          <p:nvPr/>
        </p:nvCxnSpPr>
        <p:spPr>
          <a:xfrm flipH="1" flipV="1">
            <a:off x="936523" y="3065962"/>
            <a:ext cx="931606" cy="697334"/>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94DBB36-1943-1B67-1AC1-0226EB521EAF}"/>
              </a:ext>
            </a:extLst>
          </p:cNvPr>
          <p:cNvCxnSpPr>
            <a:cxnSpLocks/>
          </p:cNvCxnSpPr>
          <p:nvPr/>
        </p:nvCxnSpPr>
        <p:spPr>
          <a:xfrm flipH="1">
            <a:off x="4542504" y="4257509"/>
            <a:ext cx="135580" cy="520828"/>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15A0500D-5E6E-14D5-AC5D-9E15DD5A87AB}"/>
                  </a:ext>
                </a:extLst>
              </p:cNvPr>
              <p:cNvSpPr txBox="1">
                <a:spLocks/>
              </p:cNvSpPr>
              <p:nvPr/>
            </p:nvSpPr>
            <p:spPr>
              <a:xfrm>
                <a:off x="3791581" y="5044914"/>
                <a:ext cx="1842632" cy="90267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Gaussian radius of probability distribution for positions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𝑥</m:t>
                        </m:r>
                      </m:sub>
                    </m:sSub>
                  </m:oMath>
                </a14:m>
                <a:endParaRPr lang="en-CA" dirty="0"/>
              </a:p>
            </p:txBody>
          </p:sp>
        </mc:Choice>
        <mc:Fallback xmlns="">
          <p:sp>
            <p:nvSpPr>
              <p:cNvPr id="15" name="Content Placeholder 2">
                <a:extLst>
                  <a:ext uri="{FF2B5EF4-FFF2-40B4-BE49-F238E27FC236}">
                    <a16:creationId xmlns:a16="http://schemas.microsoft.com/office/drawing/2014/main" id="{15A0500D-5E6E-14D5-AC5D-9E15DD5A87AB}"/>
                  </a:ext>
                </a:extLst>
              </p:cNvPr>
              <p:cNvSpPr txBox="1">
                <a:spLocks noRot="1" noChangeAspect="1" noMove="1" noResize="1" noEditPoints="1" noAdjustHandles="1" noChangeArrowheads="1" noChangeShapeType="1" noTextEdit="1"/>
              </p:cNvSpPr>
              <p:nvPr/>
            </p:nvSpPr>
            <p:spPr>
              <a:xfrm>
                <a:off x="3791581" y="5044914"/>
                <a:ext cx="1842632" cy="902679"/>
              </a:xfrm>
              <a:prstGeom prst="rect">
                <a:avLst/>
              </a:prstGeom>
              <a:blipFill>
                <a:blip r:embed="rId7"/>
                <a:stretch>
                  <a:fillRect l="-2980" t="-10811" r="-1656" b="-8108"/>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2A0F6108-0454-0BF4-FD14-3DA81CB9D06A}"/>
              </a:ext>
            </a:extLst>
          </p:cNvPr>
          <p:cNvCxnSpPr>
            <a:cxnSpLocks/>
          </p:cNvCxnSpPr>
          <p:nvPr/>
        </p:nvCxnSpPr>
        <p:spPr>
          <a:xfrm flipH="1">
            <a:off x="3091724" y="4511759"/>
            <a:ext cx="320373" cy="533156"/>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8EE3960A-4FDD-4766-066E-1F96DA74ED7C}"/>
                  </a:ext>
                </a:extLst>
              </p:cNvPr>
              <p:cNvSpPr txBox="1">
                <a:spLocks/>
              </p:cNvSpPr>
              <p:nvPr/>
            </p:nvSpPr>
            <p:spPr>
              <a:xfrm>
                <a:off x="1196943" y="5044915"/>
                <a:ext cx="2261921" cy="90267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Gaussian radius of momentum distribution </a:t>
                </a:r>
                <a14:m>
                  <m:oMath xmlns:m="http://schemas.openxmlformats.org/officeDocument/2006/math">
                    <m:sSub>
                      <m:sSubPr>
                        <m:ctrlPr>
                          <a:rPr lang="el-GR" b="0" i="1" smtClean="0">
                            <a:latin typeface="Cambria Math" panose="02040503050406030204" pitchFamily="18" charset="0"/>
                            <a:ea typeface="Cambria Math" panose="02040503050406030204" pitchFamily="18" charset="0"/>
                          </a:rPr>
                        </m:ctrlPr>
                      </m:sSubPr>
                      <m:e>
                        <m:r>
                          <m:rPr>
                            <m:sty m:val="p"/>
                          </m:rPr>
                          <a:rPr lang="el-GR" b="0" i="0"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𝑝</m:t>
                        </m:r>
                      </m:sub>
                    </m:sSub>
                    <m:r>
                      <a:rPr lang="en-US" i="1" smtClean="0">
                        <a:latin typeface="Cambria Math" panose="02040503050406030204" pitchFamily="18" charset="0"/>
                        <a:ea typeface="Cambria Math" panose="02040503050406030204" pitchFamily="18" charset="0"/>
                      </a:rPr>
                      <m:t>∝</m:t>
                    </m:r>
                  </m:oMath>
                </a14:m>
                <a:r>
                  <a:rPr lang="en-CA" dirty="0"/>
                  <a:t> T (eqp </a:t>
                </a:r>
                <a:r>
                  <a:rPr lang="en-CA" dirty="0" err="1"/>
                  <a:t>thm</a:t>
                </a:r>
                <a:r>
                  <a:rPr lang="en-CA" dirty="0"/>
                  <a:t>)</a:t>
                </a:r>
              </a:p>
            </p:txBody>
          </p:sp>
        </mc:Choice>
        <mc:Fallback xmlns="">
          <p:sp>
            <p:nvSpPr>
              <p:cNvPr id="18" name="Content Placeholder 2">
                <a:extLst>
                  <a:ext uri="{FF2B5EF4-FFF2-40B4-BE49-F238E27FC236}">
                    <a16:creationId xmlns:a16="http://schemas.microsoft.com/office/drawing/2014/main" id="{8EE3960A-4FDD-4766-066E-1F96DA74ED7C}"/>
                  </a:ext>
                </a:extLst>
              </p:cNvPr>
              <p:cNvSpPr txBox="1">
                <a:spLocks noRot="1" noChangeAspect="1" noMove="1" noResize="1" noEditPoints="1" noAdjustHandles="1" noChangeArrowheads="1" noChangeShapeType="1" noTextEdit="1"/>
              </p:cNvSpPr>
              <p:nvPr/>
            </p:nvSpPr>
            <p:spPr>
              <a:xfrm>
                <a:off x="1196943" y="5044915"/>
                <a:ext cx="2261921" cy="902679"/>
              </a:xfrm>
              <a:prstGeom prst="rect">
                <a:avLst/>
              </a:prstGeom>
              <a:blipFill>
                <a:blip r:embed="rId8"/>
                <a:stretch>
                  <a:fillRect l="-2156" t="-10811" b="-10135"/>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346E9AA9-31F9-4DFC-F4F9-C1C1B7BB5F91}"/>
              </a:ext>
            </a:extLst>
          </p:cNvPr>
          <p:cNvSpPr>
            <a:spLocks noGrp="1"/>
          </p:cNvSpPr>
          <p:nvPr>
            <p:ph type="sldNum" sz="quarter" idx="12"/>
          </p:nvPr>
        </p:nvSpPr>
        <p:spPr/>
        <p:txBody>
          <a:bodyPr/>
          <a:lstStyle/>
          <a:p>
            <a:fld id="{4D50DD86-CF18-46D2-8DDD-E138DBEC5472}" type="slidenum">
              <a:rPr lang="en-CA" smtClean="0"/>
              <a:t>32</a:t>
            </a:fld>
            <a:endParaRPr lang="en-CA"/>
          </a:p>
        </p:txBody>
      </p:sp>
      <p:sp>
        <p:nvSpPr>
          <p:cNvPr id="10" name="Content Placeholder 2">
            <a:extLst>
              <a:ext uri="{FF2B5EF4-FFF2-40B4-BE49-F238E27FC236}">
                <a16:creationId xmlns:a16="http://schemas.microsoft.com/office/drawing/2014/main" id="{3D33A473-846F-13B5-50F4-4F10B7EB1E93}"/>
              </a:ext>
            </a:extLst>
          </p:cNvPr>
          <p:cNvSpPr txBox="1">
            <a:spLocks/>
          </p:cNvSpPr>
          <p:nvPr/>
        </p:nvSpPr>
        <p:spPr>
          <a:xfrm>
            <a:off x="5755353" y="6183972"/>
            <a:ext cx="5890023" cy="25082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65000"/>
                  </a:schemeClr>
                </a:solidFill>
              </a:rPr>
              <a:t>PhD Thesis, C. Fujiwara (2019)</a:t>
            </a:r>
            <a:endParaRPr lang="en-CA" sz="2400" dirty="0">
              <a:solidFill>
                <a:schemeClr val="bg1">
                  <a:lumMod val="65000"/>
                </a:schemeClr>
              </a:solidFill>
            </a:endParaRPr>
          </a:p>
        </p:txBody>
      </p:sp>
    </p:spTree>
    <p:extLst>
      <p:ext uri="{BB962C8B-B14F-4D97-AF65-F5344CB8AC3E}">
        <p14:creationId xmlns:p14="http://schemas.microsoft.com/office/powerpoint/2010/main" val="241883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5" grpId="0" build="p"/>
      <p:bldP spid="1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46ABCC-6122-851E-837A-9A7B0B9149FE}"/>
              </a:ext>
            </a:extLst>
          </p:cNvPr>
          <p:cNvPicPr>
            <a:picLocks noChangeAspect="1"/>
          </p:cNvPicPr>
          <p:nvPr/>
        </p:nvPicPr>
        <p:blipFill>
          <a:blip r:embed="rId3"/>
          <a:stretch>
            <a:fillRect/>
          </a:stretch>
        </p:blipFill>
        <p:spPr>
          <a:xfrm>
            <a:off x="2388548" y="3006053"/>
            <a:ext cx="7414903" cy="845893"/>
          </a:xfrm>
          <a:prstGeom prst="rect">
            <a:avLst/>
          </a:prstGeom>
        </p:spPr>
      </p:pic>
      <p:sp>
        <p:nvSpPr>
          <p:cNvPr id="2" name="Title 1">
            <a:extLst>
              <a:ext uri="{FF2B5EF4-FFF2-40B4-BE49-F238E27FC236}">
                <a16:creationId xmlns:a16="http://schemas.microsoft.com/office/drawing/2014/main" id="{EEA01CD4-C367-C4F2-F525-DD2744496E70}"/>
              </a:ext>
            </a:extLst>
          </p:cNvPr>
          <p:cNvSpPr>
            <a:spLocks noGrp="1"/>
          </p:cNvSpPr>
          <p:nvPr>
            <p:ph type="title"/>
          </p:nvPr>
        </p:nvSpPr>
        <p:spPr>
          <a:xfrm>
            <a:off x="838200" y="1680490"/>
            <a:ext cx="10515600" cy="1325563"/>
          </a:xfrm>
        </p:spPr>
        <p:txBody>
          <a:bodyPr/>
          <a:lstStyle/>
          <a:p>
            <a:pPr algn="ctr"/>
            <a:r>
              <a:rPr lang="en-US" dirty="0"/>
              <a:t>Thank you!</a:t>
            </a:r>
            <a:endParaRPr lang="en-CA" dirty="0"/>
          </a:p>
        </p:txBody>
      </p:sp>
      <p:sp>
        <p:nvSpPr>
          <p:cNvPr id="3" name="Content Placeholder 2">
            <a:extLst>
              <a:ext uri="{FF2B5EF4-FFF2-40B4-BE49-F238E27FC236}">
                <a16:creationId xmlns:a16="http://schemas.microsoft.com/office/drawing/2014/main" id="{5405960E-8129-0681-6DA7-1683FBE4A7FC}"/>
              </a:ext>
            </a:extLst>
          </p:cNvPr>
          <p:cNvSpPr>
            <a:spLocks noGrp="1"/>
          </p:cNvSpPr>
          <p:nvPr>
            <p:ph idx="1"/>
          </p:nvPr>
        </p:nvSpPr>
        <p:spPr/>
        <p:txBody>
          <a:bodyPr/>
          <a:lstStyle/>
          <a:p>
            <a:endParaRPr lang="en-CA" dirty="0"/>
          </a:p>
        </p:txBody>
      </p:sp>
      <p:pic>
        <p:nvPicPr>
          <p:cNvPr id="7" name="Picture 6">
            <a:extLst>
              <a:ext uri="{FF2B5EF4-FFF2-40B4-BE49-F238E27FC236}">
                <a16:creationId xmlns:a16="http://schemas.microsoft.com/office/drawing/2014/main" id="{439DC2DD-DC14-757A-878B-B2DF2806BFD3}"/>
              </a:ext>
            </a:extLst>
          </p:cNvPr>
          <p:cNvPicPr>
            <a:picLocks noChangeAspect="1"/>
          </p:cNvPicPr>
          <p:nvPr/>
        </p:nvPicPr>
        <p:blipFill>
          <a:blip r:embed="rId4"/>
          <a:stretch>
            <a:fillRect/>
          </a:stretch>
        </p:blipFill>
        <p:spPr>
          <a:xfrm>
            <a:off x="2239011" y="1400037"/>
            <a:ext cx="7564440" cy="5202514"/>
          </a:xfrm>
          <a:prstGeom prst="rect">
            <a:avLst/>
          </a:prstGeom>
        </p:spPr>
      </p:pic>
      <p:pic>
        <p:nvPicPr>
          <p:cNvPr id="9" name="Picture 8">
            <a:extLst>
              <a:ext uri="{FF2B5EF4-FFF2-40B4-BE49-F238E27FC236}">
                <a16:creationId xmlns:a16="http://schemas.microsoft.com/office/drawing/2014/main" id="{5D74D6FF-A541-11B3-B870-3E8AFB9EDF38}"/>
              </a:ext>
            </a:extLst>
          </p:cNvPr>
          <p:cNvPicPr>
            <a:picLocks noChangeAspect="1"/>
          </p:cNvPicPr>
          <p:nvPr/>
        </p:nvPicPr>
        <p:blipFill>
          <a:blip r:embed="rId5"/>
          <a:stretch>
            <a:fillRect/>
          </a:stretch>
        </p:blipFill>
        <p:spPr>
          <a:xfrm>
            <a:off x="3761575" y="2012143"/>
            <a:ext cx="3795089" cy="3817951"/>
          </a:xfrm>
          <a:prstGeom prst="rect">
            <a:avLst/>
          </a:prstGeom>
        </p:spPr>
      </p:pic>
      <p:pic>
        <p:nvPicPr>
          <p:cNvPr id="12" name="Picture 2" descr="logo LKB | LKB">
            <a:extLst>
              <a:ext uri="{FF2B5EF4-FFF2-40B4-BE49-F238E27FC236}">
                <a16:creationId xmlns:a16="http://schemas.microsoft.com/office/drawing/2014/main" id="{8547CF3A-E22C-90ED-F6F5-EF78A5F48C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55" y="124643"/>
            <a:ext cx="4514850" cy="1009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F2307C1-875C-8F8E-D064-6C02DD965A5C}"/>
              </a:ext>
            </a:extLst>
          </p:cNvPr>
          <p:cNvSpPr>
            <a:spLocks noGrp="1"/>
          </p:cNvSpPr>
          <p:nvPr>
            <p:ph type="sldNum" sz="quarter" idx="12"/>
          </p:nvPr>
        </p:nvSpPr>
        <p:spPr/>
        <p:txBody>
          <a:bodyPr/>
          <a:lstStyle/>
          <a:p>
            <a:fld id="{4D50DD86-CF18-46D2-8DDD-E138DBEC5472}" type="slidenum">
              <a:rPr lang="en-CA" smtClean="0"/>
              <a:t>33</a:t>
            </a:fld>
            <a:endParaRPr lang="en-CA"/>
          </a:p>
        </p:txBody>
      </p:sp>
    </p:spTree>
    <p:extLst>
      <p:ext uri="{BB962C8B-B14F-4D97-AF65-F5344CB8AC3E}">
        <p14:creationId xmlns:p14="http://schemas.microsoft.com/office/powerpoint/2010/main" val="161539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529D-F183-7876-6DDA-5D1E270092B0}"/>
              </a:ext>
            </a:extLst>
          </p:cNvPr>
          <p:cNvSpPr>
            <a:spLocks noGrp="1"/>
          </p:cNvSpPr>
          <p:nvPr>
            <p:ph type="title"/>
          </p:nvPr>
        </p:nvSpPr>
        <p:spPr>
          <a:xfrm>
            <a:off x="838200" y="1085848"/>
            <a:ext cx="10515600" cy="1325563"/>
          </a:xfrm>
        </p:spPr>
        <p:txBody>
          <a:bodyPr/>
          <a:lstStyle/>
          <a:p>
            <a:pPr algn="ctr"/>
            <a:r>
              <a:rPr lang="en-US" sz="4400" b="1" dirty="0">
                <a:solidFill>
                  <a:srgbClr val="704870"/>
                </a:solidFill>
                <a:latin typeface="Univers Light" panose="020B0403020202020204" pitchFamily="34" charset="0"/>
              </a:rPr>
              <a:t>Outline</a:t>
            </a:r>
            <a:endParaRPr lang="en-CA" dirty="0"/>
          </a:p>
        </p:txBody>
      </p:sp>
      <p:sp>
        <p:nvSpPr>
          <p:cNvPr id="3" name="Content Placeholder 2">
            <a:extLst>
              <a:ext uri="{FF2B5EF4-FFF2-40B4-BE49-F238E27FC236}">
                <a16:creationId xmlns:a16="http://schemas.microsoft.com/office/drawing/2014/main" id="{F0E19932-B90E-1764-7807-E5AE17A0F287}"/>
              </a:ext>
            </a:extLst>
          </p:cNvPr>
          <p:cNvSpPr>
            <a:spLocks noGrp="1"/>
          </p:cNvSpPr>
          <p:nvPr>
            <p:ph idx="1"/>
          </p:nvPr>
        </p:nvSpPr>
        <p:spPr>
          <a:xfrm>
            <a:off x="1066800" y="2285999"/>
            <a:ext cx="10287000" cy="3586163"/>
          </a:xfrm>
        </p:spPr>
        <p:txBody>
          <a:bodyPr>
            <a:normAutofit/>
          </a:bodyPr>
          <a:lstStyle/>
          <a:p>
            <a:r>
              <a:rPr kumimoji="0" lang="en-US" sz="3200" b="1" i="0" u="none" strike="noStrike" kern="1200" cap="none" spc="0" normalizeH="0" baseline="0" noProof="0" dirty="0">
                <a:ln>
                  <a:noFill/>
                </a:ln>
                <a:solidFill>
                  <a:srgbClr val="002060"/>
                </a:solidFill>
                <a:effectLst/>
                <a:uLnTx/>
                <a:uFillTx/>
                <a:latin typeface="Calibri Light" panose="020F0302020204030204"/>
                <a:ea typeface="+mj-ea"/>
                <a:cs typeface="+mj-cs"/>
              </a:rPr>
              <a:t>Cooling and Trapping: MOT beams – Optical Molasses</a:t>
            </a:r>
          </a:p>
          <a:p>
            <a:r>
              <a:rPr lang="en-US" sz="3200" b="1" dirty="0">
                <a:solidFill>
                  <a:srgbClr val="002060"/>
                </a:solidFill>
                <a:latin typeface="Calibri Light" panose="020F0302020204030204"/>
                <a:ea typeface="+mj-ea"/>
                <a:cs typeface="+mj-cs"/>
              </a:rPr>
              <a:t>Vacuum System</a:t>
            </a:r>
          </a:p>
          <a:p>
            <a:r>
              <a:rPr lang="en-US" sz="3200" b="1" dirty="0">
                <a:solidFill>
                  <a:srgbClr val="002060"/>
                </a:solidFill>
                <a:latin typeface="Calibri Light" panose="020F0302020204030204"/>
                <a:ea typeface="+mj-ea"/>
                <a:cs typeface="+mj-cs"/>
              </a:rPr>
              <a:t>Generating Quadrupole Magnetic Field</a:t>
            </a:r>
          </a:p>
          <a:p>
            <a:r>
              <a:rPr lang="en-US" sz="3200" b="1" dirty="0">
                <a:solidFill>
                  <a:srgbClr val="002060"/>
                </a:solidFill>
                <a:latin typeface="Calibri Light" panose="020F0302020204030204"/>
                <a:ea typeface="+mj-ea"/>
                <a:cs typeface="+mj-cs"/>
              </a:rPr>
              <a:t>Limitations of MOT: Temperature, Density</a:t>
            </a:r>
          </a:p>
          <a:p>
            <a:r>
              <a:rPr lang="en-US" sz="3200" b="1" dirty="0">
                <a:solidFill>
                  <a:srgbClr val="002060"/>
                </a:solidFill>
                <a:latin typeface="Calibri Light" panose="020F0302020204030204"/>
                <a:ea typeface="+mj-ea"/>
                <a:cs typeface="+mj-cs"/>
              </a:rPr>
              <a:t>Characterization and Optimization of MOTs: Thermometry, Imaging System</a:t>
            </a:r>
            <a:endParaRPr lang="en-US" sz="3200" dirty="0"/>
          </a:p>
          <a:p>
            <a:endParaRPr lang="en-CA" dirty="0"/>
          </a:p>
        </p:txBody>
      </p:sp>
      <p:sp>
        <p:nvSpPr>
          <p:cNvPr id="4" name="Slide Number Placeholder 3">
            <a:extLst>
              <a:ext uri="{FF2B5EF4-FFF2-40B4-BE49-F238E27FC236}">
                <a16:creationId xmlns:a16="http://schemas.microsoft.com/office/drawing/2014/main" id="{60FDD544-FCEE-B0E1-2064-8085BB4CA89C}"/>
              </a:ext>
            </a:extLst>
          </p:cNvPr>
          <p:cNvSpPr>
            <a:spLocks noGrp="1"/>
          </p:cNvSpPr>
          <p:nvPr>
            <p:ph type="sldNum" sz="quarter" idx="12"/>
          </p:nvPr>
        </p:nvSpPr>
        <p:spPr/>
        <p:txBody>
          <a:bodyPr/>
          <a:lstStyle/>
          <a:p>
            <a:fld id="{4D50DD86-CF18-46D2-8DDD-E138DBEC5472}" type="slidenum">
              <a:rPr lang="en-CA" smtClean="0"/>
              <a:t>4</a:t>
            </a:fld>
            <a:endParaRPr lang="en-CA"/>
          </a:p>
        </p:txBody>
      </p:sp>
      <p:pic>
        <p:nvPicPr>
          <p:cNvPr id="5" name="Picture 2" descr="logo LKB | LKB">
            <a:extLst>
              <a:ext uri="{FF2B5EF4-FFF2-40B4-BE49-F238E27FC236}">
                <a16:creationId xmlns:a16="http://schemas.microsoft.com/office/drawing/2014/main" id="{4FB4BD8B-BFCE-05A4-482E-FE78D9C17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 y="124643"/>
            <a:ext cx="3338195" cy="74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0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LEGO, toy&#10;&#10;Description automatically generated">
            <a:extLst>
              <a:ext uri="{FF2B5EF4-FFF2-40B4-BE49-F238E27FC236}">
                <a16:creationId xmlns:a16="http://schemas.microsoft.com/office/drawing/2014/main" id="{7EF80A0D-8216-5640-B122-0C2E4C24B9A0}"/>
              </a:ext>
            </a:extLst>
          </p:cNvPr>
          <p:cNvPicPr>
            <a:picLocks noChangeAspect="1"/>
          </p:cNvPicPr>
          <p:nvPr/>
        </p:nvPicPr>
        <p:blipFill rotWithShape="1">
          <a:blip r:embed="rId3">
            <a:extLst>
              <a:ext uri="{28A0092B-C50C-407E-A947-70E740481C1C}">
                <a14:useLocalDpi xmlns:a14="http://schemas.microsoft.com/office/drawing/2010/main" val="0"/>
              </a:ext>
            </a:extLst>
          </a:blip>
          <a:srcRect t="13912"/>
          <a:stretch/>
        </p:blipFill>
        <p:spPr>
          <a:xfrm>
            <a:off x="8443690" y="68201"/>
            <a:ext cx="3516378" cy="2242117"/>
          </a:xfrm>
          <a:prstGeom prst="rect">
            <a:avLst/>
          </a:prstGeom>
        </p:spPr>
      </p:pic>
      <p:sp>
        <p:nvSpPr>
          <p:cNvPr id="5" name="Title 1">
            <a:extLst>
              <a:ext uri="{FF2B5EF4-FFF2-40B4-BE49-F238E27FC236}">
                <a16:creationId xmlns:a16="http://schemas.microsoft.com/office/drawing/2014/main" id="{94089CEE-1C21-CF4E-A0F9-61BD73160355}"/>
              </a:ext>
            </a:extLst>
          </p:cNvPr>
          <p:cNvSpPr txBox="1">
            <a:spLocks/>
          </p:cNvSpPr>
          <p:nvPr/>
        </p:nvSpPr>
        <p:spPr>
          <a:xfrm>
            <a:off x="926930" y="354735"/>
            <a:ext cx="9545170" cy="1153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Cambria Math" panose="02040503050406030204" pitchFamily="18" charset="0"/>
                <a:ea typeface="Cambria Math" panose="02040503050406030204" pitchFamily="18" charset="0"/>
              </a:rPr>
              <a:t>MOT: Magneto-Optical Trap</a:t>
            </a:r>
            <a:endParaRPr lang="en-CA" dirty="0">
              <a:solidFill>
                <a:srgbClr val="C00000"/>
              </a:solidFill>
              <a:latin typeface="Cambria Math" panose="02040503050406030204" pitchFamily="18" charset="0"/>
              <a:ea typeface="Cambria Math" panose="02040503050406030204" pitchFamily="18" charset="0"/>
            </a:endParaRPr>
          </a:p>
        </p:txBody>
      </p:sp>
      <p:pic>
        <p:nvPicPr>
          <p:cNvPr id="7" name="Picture 6" descr="A picture containing arrow&#10;&#10;Description automatically generated">
            <a:extLst>
              <a:ext uri="{FF2B5EF4-FFF2-40B4-BE49-F238E27FC236}">
                <a16:creationId xmlns:a16="http://schemas.microsoft.com/office/drawing/2014/main" id="{C172AB76-75FA-7745-8F48-F4A9FDA39819}"/>
              </a:ext>
            </a:extLst>
          </p:cNvPr>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4451" t="6410"/>
          <a:stretch/>
        </p:blipFill>
        <p:spPr>
          <a:xfrm>
            <a:off x="1543098" y="1791756"/>
            <a:ext cx="2830286" cy="3339763"/>
          </a:xfrm>
          <a:prstGeom prst="rect">
            <a:avLst/>
          </a:prstGeom>
        </p:spPr>
      </p:pic>
      <p:pic>
        <p:nvPicPr>
          <p:cNvPr id="9" name="Picture 8" descr="Diagram&#10;&#10;Description automatically generated">
            <a:extLst>
              <a:ext uri="{FF2B5EF4-FFF2-40B4-BE49-F238E27FC236}">
                <a16:creationId xmlns:a16="http://schemas.microsoft.com/office/drawing/2014/main" id="{C159AA2E-FDD4-8C42-8A3C-C1FD351409A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72413" y="1450840"/>
            <a:ext cx="2889769" cy="3897086"/>
          </a:xfrm>
          <a:prstGeom prst="rect">
            <a:avLst/>
          </a:prstGeom>
        </p:spPr>
      </p:pic>
      <p:sp>
        <p:nvSpPr>
          <p:cNvPr id="21" name="Content Placeholder 2">
            <a:extLst>
              <a:ext uri="{FF2B5EF4-FFF2-40B4-BE49-F238E27FC236}">
                <a16:creationId xmlns:a16="http://schemas.microsoft.com/office/drawing/2014/main" id="{8B5D5319-9409-394D-99F9-9133D27A15CA}"/>
              </a:ext>
            </a:extLst>
          </p:cNvPr>
          <p:cNvSpPr>
            <a:spLocks noGrp="1"/>
          </p:cNvSpPr>
          <p:nvPr>
            <p:ph idx="1"/>
          </p:nvPr>
        </p:nvSpPr>
        <p:spPr>
          <a:xfrm>
            <a:off x="1165904" y="5414966"/>
            <a:ext cx="4192783" cy="523221"/>
          </a:xfrm>
        </p:spPr>
        <p:txBody>
          <a:bodyPr>
            <a:normAutofit/>
          </a:bodyPr>
          <a:lstStyle/>
          <a:p>
            <a:pPr marL="0" indent="0">
              <a:buNone/>
            </a:pPr>
            <a:r>
              <a:rPr lang="en-CA" dirty="0">
                <a:latin typeface="Cambria Math" panose="02040503050406030204" pitchFamily="18" charset="0"/>
                <a:ea typeface="Cambria Math" panose="02040503050406030204" pitchFamily="18" charset="0"/>
                <a:cs typeface="Times New Roman" panose="02020603050405020304" pitchFamily="18" charset="0"/>
              </a:rPr>
              <a:t>3 retro-reflected beams</a:t>
            </a:r>
          </a:p>
          <a:p>
            <a:pPr marL="0" inden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20CE5E2E-56B6-A143-B693-3CA105C44540}"/>
              </a:ext>
            </a:extLst>
          </p:cNvPr>
          <p:cNvSpPr/>
          <p:nvPr/>
        </p:nvSpPr>
        <p:spPr>
          <a:xfrm>
            <a:off x="2852101" y="3237425"/>
            <a:ext cx="260576" cy="26128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8E6DAAEF-EDC7-4B46-ABFC-3EC5E3F26568}"/>
              </a:ext>
            </a:extLst>
          </p:cNvPr>
          <p:cNvSpPr txBox="1">
            <a:spLocks/>
          </p:cNvSpPr>
          <p:nvPr/>
        </p:nvSpPr>
        <p:spPr>
          <a:xfrm>
            <a:off x="6372412" y="5486125"/>
            <a:ext cx="2889770" cy="1153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latin typeface="Cambria Math" panose="02040503050406030204" pitchFamily="18" charset="0"/>
                <a:ea typeface="Cambria Math" panose="02040503050406030204" pitchFamily="18" charset="0"/>
                <a:cs typeface="Times New Roman" panose="02020603050405020304" pitchFamily="18" charset="0"/>
              </a:rPr>
              <a:t>2 coils generating </a:t>
            </a:r>
          </a:p>
          <a:p>
            <a:pPr marL="0" indent="0">
              <a:buNone/>
            </a:pPr>
            <a:r>
              <a:rPr lang="en-CA" dirty="0">
                <a:latin typeface="Cambria Math" panose="02040503050406030204" pitchFamily="18" charset="0"/>
                <a:ea typeface="Cambria Math" panose="02040503050406030204" pitchFamily="18" charset="0"/>
                <a:cs typeface="Times New Roman" panose="02020603050405020304" pitchFamily="18" charset="0"/>
              </a:rPr>
              <a:t>magnetic field</a:t>
            </a: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FBF13B8A-77EB-FE4E-9938-EE78E8C8D0D4}"/>
              </a:ext>
            </a:extLst>
          </p:cNvPr>
          <p:cNvSpPr/>
          <p:nvPr/>
        </p:nvSpPr>
        <p:spPr>
          <a:xfrm>
            <a:off x="9276124" y="647265"/>
            <a:ext cx="1292362" cy="11535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B99205-971A-48A5-B58B-E7A45AE6E09A}"/>
              </a:ext>
            </a:extLst>
          </p:cNvPr>
          <p:cNvSpPr txBox="1"/>
          <p:nvPr/>
        </p:nvSpPr>
        <p:spPr>
          <a:xfrm>
            <a:off x="1165904" y="6392522"/>
            <a:ext cx="6101602" cy="338554"/>
          </a:xfrm>
          <a:prstGeom prst="rect">
            <a:avLst/>
          </a:prstGeom>
          <a:noFill/>
        </p:spPr>
        <p:txBody>
          <a:bodyPr wrap="square">
            <a:spAutoFit/>
          </a:bodyPr>
          <a:lstStyle/>
          <a:p>
            <a:r>
              <a:rPr lang="en-CA" sz="1600" b="0" i="0" dirty="0">
                <a:solidFill>
                  <a:schemeClr val="bg1">
                    <a:lumMod val="50000"/>
                  </a:schemeClr>
                </a:solidFill>
                <a:effectLst/>
                <a:latin typeface="Cambria Math" panose="02040503050406030204" pitchFamily="18" charset="0"/>
                <a:ea typeface="Cambria Math" panose="02040503050406030204" pitchFamily="18" charset="0"/>
              </a:rPr>
              <a:t>Atomic Physics, C. J. Foot (2005)</a:t>
            </a:r>
            <a:r>
              <a:rPr lang="en-CA" sz="1600" b="0" i="0" dirty="0">
                <a:solidFill>
                  <a:schemeClr val="bg1">
                    <a:lumMod val="50000"/>
                  </a:schemeClr>
                </a:solidFill>
                <a:effectLst/>
                <a:latin typeface="Arial" panose="020B0604020202020204" pitchFamily="34" charset="0"/>
              </a:rPr>
              <a:t>.</a:t>
            </a:r>
            <a:endParaRPr lang="en-CA" sz="1600" dirty="0">
              <a:solidFill>
                <a:schemeClr val="bg1">
                  <a:lumMod val="50000"/>
                </a:schemeClr>
              </a:solidFill>
            </a:endParaRPr>
          </a:p>
        </p:txBody>
      </p:sp>
      <p:sp>
        <p:nvSpPr>
          <p:cNvPr id="2" name="Slide Number Placeholder 1">
            <a:extLst>
              <a:ext uri="{FF2B5EF4-FFF2-40B4-BE49-F238E27FC236}">
                <a16:creationId xmlns:a16="http://schemas.microsoft.com/office/drawing/2014/main" id="{12BCACFA-3030-EF9F-952B-B493AF9E8767}"/>
              </a:ext>
            </a:extLst>
          </p:cNvPr>
          <p:cNvSpPr>
            <a:spLocks noGrp="1"/>
          </p:cNvSpPr>
          <p:nvPr>
            <p:ph type="sldNum" sz="quarter" idx="12"/>
          </p:nvPr>
        </p:nvSpPr>
        <p:spPr/>
        <p:txBody>
          <a:bodyPr/>
          <a:lstStyle/>
          <a:p>
            <a:fld id="{4D50DD86-CF18-46D2-8DDD-E138DBEC5472}" type="slidenum">
              <a:rPr lang="en-CA" smtClean="0"/>
              <a:t>5</a:t>
            </a:fld>
            <a:endParaRPr lang="en-CA"/>
          </a:p>
        </p:txBody>
      </p:sp>
    </p:spTree>
    <p:extLst>
      <p:ext uri="{BB962C8B-B14F-4D97-AF65-F5344CB8AC3E}">
        <p14:creationId xmlns:p14="http://schemas.microsoft.com/office/powerpoint/2010/main" val="161156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animBg="1"/>
      <p:bldP spid="23" grpId="0"/>
      <p:bldP spid="27" grpId="0" animBg="1"/>
      <p:bldP spid="27" grpId="1" animBg="1"/>
      <p:bldP spid="27" grpId="2"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36B4-533A-7CC1-9262-6C1CEBD09B5E}"/>
              </a:ext>
            </a:extLst>
          </p:cNvPr>
          <p:cNvSpPr>
            <a:spLocks noGrp="1"/>
          </p:cNvSpPr>
          <p:nvPr>
            <p:ph type="title"/>
          </p:nvPr>
        </p:nvSpPr>
        <p:spPr/>
        <p:txBody>
          <a:bodyPr/>
          <a:lstStyle/>
          <a:p>
            <a:r>
              <a:rPr lang="en-US" dirty="0"/>
              <a:t>Cooling &amp; Trapping forces</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A60F31-4BAB-D4E4-CB36-102DF959A377}"/>
                  </a:ext>
                </a:extLst>
              </p:cNvPr>
              <p:cNvSpPr>
                <a:spLocks noGrp="1"/>
              </p:cNvSpPr>
              <p:nvPr>
                <p:ph idx="1"/>
              </p:nvPr>
            </p:nvSpPr>
            <p:spPr/>
            <p:txBody>
              <a:bodyPr/>
              <a:lstStyle/>
              <a:p>
                <a:r>
                  <a:rPr lang="en-US" dirty="0"/>
                  <a:t>Radiation Pressure Force</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𝑭</m:t>
                          </m:r>
                        </m:e>
                        <m:sub>
                          <m:r>
                            <a:rPr lang="en-US" b="0" i="1" smtClean="0">
                              <a:latin typeface="Cambria Math" panose="02040503050406030204" pitchFamily="18" charset="0"/>
                            </a:rPr>
                            <m:t>𝑀𝑂𝑇</m:t>
                          </m:r>
                        </m:sub>
                      </m:sSub>
                      <m:r>
                        <a:rPr lang="en-US" b="1" i="1" smtClean="0">
                          <a:latin typeface="Cambria Math" panose="02040503050406030204" pitchFamily="18" charset="0"/>
                        </a:rPr>
                        <m:t>=</m:t>
                      </m:r>
                      <m:r>
                        <a:rPr lang="en-US" b="0" i="1" smtClean="0">
                          <a:latin typeface="Cambria Math" panose="02040503050406030204" pitchFamily="18" charset="0"/>
                        </a:rPr>
                        <m:t>−</m:t>
                      </m:r>
                      <m:r>
                        <a:rPr lang="el-GR" b="0" i="1" smtClean="0">
                          <a:latin typeface="Cambria Math" panose="02040503050406030204" pitchFamily="18" charset="0"/>
                        </a:rPr>
                        <m:t>𝛼</m:t>
                      </m:r>
                      <m:r>
                        <a:rPr lang="en-US" b="0" i="1" smtClean="0">
                          <a:latin typeface="Cambria Math" panose="02040503050406030204" pitchFamily="18" charset="0"/>
                        </a:rPr>
                        <m:t>(</m:t>
                      </m:r>
                      <m:r>
                        <a:rPr lang="el-GR" b="0" i="1" smtClean="0">
                          <a:latin typeface="Cambria Math" panose="02040503050406030204" pitchFamily="18" charset="0"/>
                        </a:rPr>
                        <m:t>𝛿</m:t>
                      </m:r>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𝛼</m:t>
                          </m:r>
                          <m:r>
                            <a:rPr lang="el-GR" b="0" i="1" smtClean="0">
                              <a:latin typeface="Cambria Math" panose="02040503050406030204" pitchFamily="18" charset="0"/>
                            </a:rPr>
                            <m:t>(</m:t>
                          </m:r>
                          <m:r>
                            <a:rPr lang="el-GR" b="0" i="1" smtClean="0">
                              <a:latin typeface="Cambria Math" panose="02040503050406030204" pitchFamily="18" charset="0"/>
                            </a:rPr>
                            <m:t>𝛿</m:t>
                          </m:r>
                          <m:r>
                            <a:rPr lang="el-GR" b="0" i="1" smtClean="0">
                              <a:latin typeface="Cambria Math" panose="02040503050406030204" pitchFamily="18" charset="0"/>
                            </a:rPr>
                            <m:t>)</m:t>
                          </m:r>
                        </m:num>
                        <m:den>
                          <m:r>
                            <a:rPr lang="en-US" b="0" i="1" smtClean="0">
                              <a:latin typeface="Cambria Math" panose="02040503050406030204" pitchFamily="18" charset="0"/>
                            </a:rPr>
                            <m:t>𝑘</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𝑔</m:t>
                          </m:r>
                          <m:sSub>
                            <m:sSubPr>
                              <m:ctrlPr>
                                <a:rPr lang="en-US" b="0"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𝐵</m:t>
                              </m:r>
                            </m:sub>
                          </m:sSub>
                        </m:num>
                        <m:den>
                          <m:r>
                            <a:rPr lang="en-US" b="0" i="1" smtClean="0">
                              <a:latin typeface="Cambria Math" panose="02040503050406030204" pitchFamily="18" charset="0"/>
                            </a:rPr>
                            <m:t>ℏ</m:t>
                          </m:r>
                        </m:den>
                      </m:f>
                      <m:r>
                        <a:rPr lang="en-US" b="0" i="1" smtClean="0">
                          <a:latin typeface="Cambria Math" panose="02040503050406030204" pitchFamily="18" charset="0"/>
                        </a:rPr>
                        <m:t> </m:t>
                      </m:r>
                      <m:r>
                        <a:rPr lang="en-US" b="1" i="1" smtClean="0">
                          <a:latin typeface="Cambria Math" panose="02040503050406030204" pitchFamily="18" charset="0"/>
                        </a:rPr>
                        <m:t>𝒓</m:t>
                      </m:r>
                      <m:r>
                        <a:rPr lang="en-US" b="0" i="1" smtClean="0">
                          <a:latin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r>
                        <a:rPr lang="en-US" b="1"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CA" dirty="0"/>
              </a:p>
            </p:txBody>
          </p:sp>
        </mc:Choice>
        <mc:Fallback xmlns="">
          <p:sp>
            <p:nvSpPr>
              <p:cNvPr id="3" name="Content Placeholder 2">
                <a:extLst>
                  <a:ext uri="{FF2B5EF4-FFF2-40B4-BE49-F238E27FC236}">
                    <a16:creationId xmlns:a16="http://schemas.microsoft.com/office/drawing/2014/main" id="{D6A60F31-4BAB-D4E4-CB36-102DF959A377}"/>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B2F9EFD1-0015-8B70-4025-9E64382D0428}"/>
              </a:ext>
            </a:extLst>
          </p:cNvPr>
          <p:cNvSpPr>
            <a:spLocks noGrp="1"/>
          </p:cNvSpPr>
          <p:nvPr>
            <p:ph type="sldNum" sz="quarter" idx="12"/>
          </p:nvPr>
        </p:nvSpPr>
        <p:spPr/>
        <p:txBody>
          <a:bodyPr/>
          <a:lstStyle/>
          <a:p>
            <a:fld id="{4D50DD86-CF18-46D2-8DDD-E138DBEC5472}" type="slidenum">
              <a:rPr lang="en-CA" smtClean="0"/>
              <a:t>6</a:t>
            </a:fld>
            <a:endParaRPr lang="en-CA"/>
          </a:p>
        </p:txBody>
      </p:sp>
      <p:cxnSp>
        <p:nvCxnSpPr>
          <p:cNvPr id="7" name="Straight Arrow Connector 6">
            <a:extLst>
              <a:ext uri="{FF2B5EF4-FFF2-40B4-BE49-F238E27FC236}">
                <a16:creationId xmlns:a16="http://schemas.microsoft.com/office/drawing/2014/main" id="{A4A80E0C-0369-A7C2-DC95-721C9F061945}"/>
              </a:ext>
            </a:extLst>
          </p:cNvPr>
          <p:cNvCxnSpPr>
            <a:cxnSpLocks/>
          </p:cNvCxnSpPr>
          <p:nvPr/>
        </p:nvCxnSpPr>
        <p:spPr>
          <a:xfrm flipH="1">
            <a:off x="5215799" y="2828925"/>
            <a:ext cx="482355" cy="66364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BB40BF68-5A7D-AD41-2DBF-677107462316}"/>
              </a:ext>
            </a:extLst>
          </p:cNvPr>
          <p:cNvSpPr txBox="1">
            <a:spLocks/>
          </p:cNvSpPr>
          <p:nvPr/>
        </p:nvSpPr>
        <p:spPr>
          <a:xfrm>
            <a:off x="4201219" y="3492570"/>
            <a:ext cx="1894781" cy="3460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Frictional force</a:t>
            </a:r>
            <a:endParaRPr lang="en-CA" dirty="0"/>
          </a:p>
        </p:txBody>
      </p:sp>
      <p:cxnSp>
        <p:nvCxnSpPr>
          <p:cNvPr id="9" name="Straight Arrow Connector 8">
            <a:extLst>
              <a:ext uri="{FF2B5EF4-FFF2-40B4-BE49-F238E27FC236}">
                <a16:creationId xmlns:a16="http://schemas.microsoft.com/office/drawing/2014/main" id="{D9A65FD5-1A2D-28EB-4FF0-3812C169EF4F}"/>
              </a:ext>
            </a:extLst>
          </p:cNvPr>
          <p:cNvCxnSpPr>
            <a:cxnSpLocks/>
          </p:cNvCxnSpPr>
          <p:nvPr/>
        </p:nvCxnSpPr>
        <p:spPr>
          <a:xfrm>
            <a:off x="7981265" y="2876774"/>
            <a:ext cx="544711" cy="359141"/>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3AAFC6F5-31CA-690C-EE56-055E6DAED496}"/>
              </a:ext>
            </a:extLst>
          </p:cNvPr>
          <p:cNvSpPr txBox="1">
            <a:spLocks/>
          </p:cNvSpPr>
          <p:nvPr/>
        </p:nvSpPr>
        <p:spPr>
          <a:xfrm>
            <a:off x="7593939" y="3622085"/>
            <a:ext cx="2261921" cy="346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Trapping force</a:t>
            </a:r>
            <a:endParaRPr lang="en-CA" sz="2000" dirty="0"/>
          </a:p>
        </p:txBody>
      </p:sp>
      <p:pic>
        <p:nvPicPr>
          <p:cNvPr id="22" name="Picture 21">
            <a:extLst>
              <a:ext uri="{FF2B5EF4-FFF2-40B4-BE49-F238E27FC236}">
                <a16:creationId xmlns:a16="http://schemas.microsoft.com/office/drawing/2014/main" id="{D6C5CAAD-D576-E792-9DDA-ED230A8256E3}"/>
              </a:ext>
            </a:extLst>
          </p:cNvPr>
          <p:cNvPicPr>
            <a:picLocks noChangeAspect="1"/>
          </p:cNvPicPr>
          <p:nvPr/>
        </p:nvPicPr>
        <p:blipFill>
          <a:blip r:embed="rId4"/>
          <a:stretch>
            <a:fillRect/>
          </a:stretch>
        </p:blipFill>
        <p:spPr>
          <a:xfrm>
            <a:off x="4201219" y="4035557"/>
            <a:ext cx="3612193" cy="2141406"/>
          </a:xfrm>
          <a:prstGeom prst="rect">
            <a:avLst/>
          </a:prstGeom>
        </p:spPr>
      </p:pic>
    </p:spTree>
    <p:extLst>
      <p:ext uri="{BB962C8B-B14F-4D97-AF65-F5344CB8AC3E}">
        <p14:creationId xmlns:p14="http://schemas.microsoft.com/office/powerpoint/2010/main" val="39895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F565-0DD3-91D8-5E79-8F889B69C6D1}"/>
              </a:ext>
            </a:extLst>
          </p:cNvPr>
          <p:cNvSpPr>
            <a:spLocks noGrp="1"/>
          </p:cNvSpPr>
          <p:nvPr>
            <p:ph type="title"/>
          </p:nvPr>
        </p:nvSpPr>
        <p:spPr/>
        <p:txBody>
          <a:bodyPr/>
          <a:lstStyle/>
          <a:p>
            <a:r>
              <a:rPr lang="en-US" dirty="0"/>
              <a:t>Doppler Cooling</a:t>
            </a:r>
            <a:endParaRPr lang="en-CA" dirty="0"/>
          </a:p>
        </p:txBody>
      </p:sp>
      <p:sp>
        <p:nvSpPr>
          <p:cNvPr id="4" name="Slide Number Placeholder 3">
            <a:extLst>
              <a:ext uri="{FF2B5EF4-FFF2-40B4-BE49-F238E27FC236}">
                <a16:creationId xmlns:a16="http://schemas.microsoft.com/office/drawing/2014/main" id="{8F61A983-588A-9465-0707-2A734BB5EA32}"/>
              </a:ext>
            </a:extLst>
          </p:cNvPr>
          <p:cNvSpPr>
            <a:spLocks noGrp="1"/>
          </p:cNvSpPr>
          <p:nvPr>
            <p:ph type="sldNum" sz="quarter" idx="12"/>
          </p:nvPr>
        </p:nvSpPr>
        <p:spPr/>
        <p:txBody>
          <a:bodyPr/>
          <a:lstStyle/>
          <a:p>
            <a:fld id="{4D50DD86-CF18-46D2-8DDD-E138DBEC5472}" type="slidenum">
              <a:rPr lang="en-CA" smtClean="0"/>
              <a:t>7</a:t>
            </a:fld>
            <a:endParaRPr lang="en-CA"/>
          </a:p>
        </p:txBody>
      </p:sp>
      <p:pic>
        <p:nvPicPr>
          <p:cNvPr id="6" name="Picture 5">
            <a:extLst>
              <a:ext uri="{FF2B5EF4-FFF2-40B4-BE49-F238E27FC236}">
                <a16:creationId xmlns:a16="http://schemas.microsoft.com/office/drawing/2014/main" id="{167AA101-D37E-4821-1872-AD77BFBD9A62}"/>
              </a:ext>
            </a:extLst>
          </p:cNvPr>
          <p:cNvPicPr>
            <a:picLocks noChangeAspect="1"/>
          </p:cNvPicPr>
          <p:nvPr/>
        </p:nvPicPr>
        <p:blipFill>
          <a:blip r:embed="rId3"/>
          <a:stretch>
            <a:fillRect/>
          </a:stretch>
        </p:blipFill>
        <p:spPr>
          <a:xfrm>
            <a:off x="4178299" y="3170505"/>
            <a:ext cx="4112665" cy="3208974"/>
          </a:xfrm>
          <a:prstGeom prst="rect">
            <a:avLst/>
          </a:prstGeom>
        </p:spPr>
      </p:pic>
      <p:sp>
        <p:nvSpPr>
          <p:cNvPr id="7" name="Content Placeholder 2">
            <a:extLst>
              <a:ext uri="{FF2B5EF4-FFF2-40B4-BE49-F238E27FC236}">
                <a16:creationId xmlns:a16="http://schemas.microsoft.com/office/drawing/2014/main" id="{493EF21B-1374-AE80-E778-C18339CA4228}"/>
              </a:ext>
            </a:extLst>
          </p:cNvPr>
          <p:cNvSpPr txBox="1">
            <a:spLocks/>
          </p:cNvSpPr>
          <p:nvPr/>
        </p:nvSpPr>
        <p:spPr>
          <a:xfrm rot="16200000">
            <a:off x="2962970" y="4698688"/>
            <a:ext cx="1894781" cy="3460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Scattering Rate</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1A7F77B-F01C-8208-0D62-1752591A593E}"/>
                  </a:ext>
                </a:extLst>
              </p:cNvPr>
              <p:cNvSpPr txBox="1">
                <a:spLocks/>
              </p:cNvSpPr>
              <p:nvPr/>
            </p:nvSpPr>
            <p:spPr>
              <a:xfrm>
                <a:off x="7667625" y="6179867"/>
                <a:ext cx="847725" cy="34600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l-GR" b="0" i="1" dirty="0" smtClean="0">
                              <a:latin typeface="Cambria Math" panose="02040503050406030204" pitchFamily="18" charset="0"/>
                            </a:rPr>
                          </m:ctrlPr>
                        </m:sSubPr>
                        <m:e>
                          <m:r>
                            <a:rPr lang="el-GR" b="0" i="1" dirty="0" smtClean="0">
                              <a:latin typeface="Cambria Math" panose="02040503050406030204" pitchFamily="18" charset="0"/>
                            </a:rPr>
                            <m:t>𝜔</m:t>
                          </m:r>
                        </m:e>
                        <m:sub>
                          <m:r>
                            <a:rPr lang="en-US" b="0" i="1" dirty="0" smtClean="0">
                              <a:latin typeface="Cambria Math" panose="02040503050406030204" pitchFamily="18" charset="0"/>
                            </a:rPr>
                            <m:t>𝐿</m:t>
                          </m:r>
                        </m:sub>
                      </m:sSub>
                    </m:oMath>
                  </m:oMathPara>
                </a14:m>
                <a:endParaRPr lang="en-CA" dirty="0"/>
              </a:p>
            </p:txBody>
          </p:sp>
        </mc:Choice>
        <mc:Fallback xmlns="">
          <p:sp>
            <p:nvSpPr>
              <p:cNvPr id="8" name="Content Placeholder 2">
                <a:extLst>
                  <a:ext uri="{FF2B5EF4-FFF2-40B4-BE49-F238E27FC236}">
                    <a16:creationId xmlns:a16="http://schemas.microsoft.com/office/drawing/2014/main" id="{F1A7F77B-F01C-8208-0D62-1752591A593E}"/>
                  </a:ext>
                </a:extLst>
              </p:cNvPr>
              <p:cNvSpPr txBox="1">
                <a:spLocks noRot="1" noChangeAspect="1" noMove="1" noResize="1" noEditPoints="1" noAdjustHandles="1" noChangeArrowheads="1" noChangeShapeType="1" noTextEdit="1"/>
              </p:cNvSpPr>
              <p:nvPr/>
            </p:nvSpPr>
            <p:spPr>
              <a:xfrm>
                <a:off x="7667625" y="6179867"/>
                <a:ext cx="847725" cy="346004"/>
              </a:xfrm>
              <a:prstGeom prst="rect">
                <a:avLst/>
              </a:prstGeom>
              <a:blipFill>
                <a:blip r:embed="rId4"/>
                <a:stretch>
                  <a:fillRect/>
                </a:stretch>
              </a:blipFill>
            </p:spPr>
            <p:txBody>
              <a:bodyPr/>
              <a:lstStyle/>
              <a:p>
                <a:r>
                  <a:rPr lang="en-CA">
                    <a:noFill/>
                  </a:rPr>
                  <a:t> </a:t>
                </a:r>
              </a:p>
            </p:txBody>
          </p:sp>
        </mc:Fallback>
      </mc:AlternateContent>
      <p:sp>
        <p:nvSpPr>
          <p:cNvPr id="9" name="Content Placeholder 2">
            <a:extLst>
              <a:ext uri="{FF2B5EF4-FFF2-40B4-BE49-F238E27FC236}">
                <a16:creationId xmlns:a16="http://schemas.microsoft.com/office/drawing/2014/main" id="{3065022B-0097-778A-1C00-B883D20D056E}"/>
              </a:ext>
            </a:extLst>
          </p:cNvPr>
          <p:cNvSpPr txBox="1">
            <a:spLocks/>
          </p:cNvSpPr>
          <p:nvPr/>
        </p:nvSpPr>
        <p:spPr>
          <a:xfrm>
            <a:off x="1224756" y="1376880"/>
            <a:ext cx="41927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latin typeface="Cambria Math" panose="02040503050406030204" pitchFamily="18" charset="0"/>
                <a:ea typeface="Cambria Math" panose="02040503050406030204" pitchFamily="18" charset="0"/>
                <a:cs typeface="Times New Roman" panose="02020603050405020304" pitchFamily="18" charset="0"/>
              </a:rPr>
              <a:t>Photon recoil</a:t>
            </a: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CC56FEE-24A4-B388-3F06-9BA8B91BFE4E}"/>
                  </a:ext>
                </a:extLst>
              </p:cNvPr>
              <p:cNvSpPr txBox="1">
                <a:spLocks/>
              </p:cNvSpPr>
              <p:nvPr/>
            </p:nvSpPr>
            <p:spPr>
              <a:xfrm>
                <a:off x="2067339" y="1854916"/>
                <a:ext cx="19581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ea typeface="Cambria Math" panose="02040503050406030204" pitchFamily="18" charset="0"/>
                          <a:cs typeface="Times New Roman" panose="02020603050405020304" pitchFamily="18" charset="0"/>
                        </a:rPr>
                        <m:t>ℏ</m:t>
                      </m:r>
                      <m:r>
                        <a:rPr lang="en-CA"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0" name="Content Placeholder 2">
                <a:extLst>
                  <a:ext uri="{FF2B5EF4-FFF2-40B4-BE49-F238E27FC236}">
                    <a16:creationId xmlns:a16="http://schemas.microsoft.com/office/drawing/2014/main" id="{8CC56FEE-24A4-B388-3F06-9BA8B91BFE4E}"/>
                  </a:ext>
                </a:extLst>
              </p:cNvPr>
              <p:cNvSpPr txBox="1">
                <a:spLocks noRot="1" noChangeAspect="1" noMove="1" noResize="1" noEditPoints="1" noAdjustHandles="1" noChangeArrowheads="1" noChangeShapeType="1" noTextEdit="1"/>
              </p:cNvSpPr>
              <p:nvPr/>
            </p:nvSpPr>
            <p:spPr>
              <a:xfrm>
                <a:off x="2067339" y="1854916"/>
                <a:ext cx="1958183" cy="523221"/>
              </a:xfrm>
              <a:prstGeom prst="rect">
                <a:avLst/>
              </a:prstGeom>
              <a:blipFill>
                <a:blip r:embed="rId5"/>
                <a:stretch>
                  <a:fillRect/>
                </a:stretch>
              </a:blipFill>
            </p:spPr>
            <p:txBody>
              <a:bodyPr/>
              <a:lstStyle/>
              <a:p>
                <a:r>
                  <a:rPr lang="en-CA">
                    <a:noFill/>
                  </a:rPr>
                  <a:t> </a:t>
                </a:r>
              </a:p>
            </p:txBody>
          </p:sp>
        </mc:Fallback>
      </mc:AlternateContent>
      <p:pic>
        <p:nvPicPr>
          <p:cNvPr id="11" name="Picture 10" descr="Diagram, schematic&#10;&#10;Description automatically generated">
            <a:extLst>
              <a:ext uri="{FF2B5EF4-FFF2-40B4-BE49-F238E27FC236}">
                <a16:creationId xmlns:a16="http://schemas.microsoft.com/office/drawing/2014/main" id="{F2BB4977-E979-9F93-E09B-455B3DDE583C}"/>
              </a:ext>
            </a:extLst>
          </p:cNvPr>
          <p:cNvPicPr>
            <a:picLocks noChangeAspect="1"/>
          </p:cNvPicPr>
          <p:nvPr/>
        </p:nvPicPr>
        <p:blipFill rotWithShape="1">
          <a:blip r:embed="rId6">
            <a:extLst>
              <a:ext uri="{28A0092B-C50C-407E-A947-70E740481C1C}">
                <a14:useLocalDpi xmlns:a14="http://schemas.microsoft.com/office/drawing/2010/main" val="0"/>
              </a:ext>
            </a:extLst>
          </a:blip>
          <a:srcRect l="50203" t="13723" b="69561"/>
          <a:stretch/>
        </p:blipFill>
        <p:spPr>
          <a:xfrm flipH="1">
            <a:off x="2090704" y="2274528"/>
            <a:ext cx="1958184" cy="595203"/>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B66925-CDE7-BEF2-4FB1-694DC863CAE7}"/>
                  </a:ext>
                </a:extLst>
              </p:cNvPr>
              <p:cNvSpPr txBox="1">
                <a:spLocks/>
              </p:cNvSpPr>
              <p:nvPr/>
            </p:nvSpPr>
            <p:spPr>
              <a:xfrm>
                <a:off x="4968573" y="1862338"/>
                <a:ext cx="19581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cs typeface="Times New Roman" panose="02020603050405020304" pitchFamily="18" charset="0"/>
                        </a:rPr>
                        <m:t>𝑣</m:t>
                      </m:r>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2" name="Content Placeholder 2">
                <a:extLst>
                  <a:ext uri="{FF2B5EF4-FFF2-40B4-BE49-F238E27FC236}">
                    <a16:creationId xmlns:a16="http://schemas.microsoft.com/office/drawing/2014/main" id="{51B66925-CDE7-BEF2-4FB1-694DC863CAE7}"/>
                  </a:ext>
                </a:extLst>
              </p:cNvPr>
              <p:cNvSpPr txBox="1">
                <a:spLocks noRot="1" noChangeAspect="1" noMove="1" noResize="1" noEditPoints="1" noAdjustHandles="1" noChangeArrowheads="1" noChangeShapeType="1" noTextEdit="1"/>
              </p:cNvSpPr>
              <p:nvPr/>
            </p:nvSpPr>
            <p:spPr>
              <a:xfrm>
                <a:off x="4968573" y="1862338"/>
                <a:ext cx="1958183" cy="523221"/>
              </a:xfrm>
              <a:prstGeom prst="rect">
                <a:avLst/>
              </a:prstGeom>
              <a:blipFill>
                <a:blip r:embed="rId7"/>
                <a:stretch>
                  <a:fillRect/>
                </a:stretch>
              </a:blipFill>
            </p:spPr>
            <p:txBody>
              <a:bodyPr/>
              <a:lstStyle/>
              <a:p>
                <a:r>
                  <a:rPr lang="en-CA">
                    <a:noFill/>
                  </a:rPr>
                  <a:t> </a:t>
                </a:r>
              </a:p>
            </p:txBody>
          </p:sp>
        </mc:Fallback>
      </mc:AlternateContent>
      <p:pic>
        <p:nvPicPr>
          <p:cNvPr id="13" name="Picture 12" descr="Diagram, schematic&#10;&#10;Description automatically generated">
            <a:extLst>
              <a:ext uri="{FF2B5EF4-FFF2-40B4-BE49-F238E27FC236}">
                <a16:creationId xmlns:a16="http://schemas.microsoft.com/office/drawing/2014/main" id="{285E9DB2-3FC2-E379-D78C-029AE0892D7D}"/>
              </a:ext>
            </a:extLst>
          </p:cNvPr>
          <p:cNvPicPr>
            <a:picLocks noChangeAspect="1"/>
          </p:cNvPicPr>
          <p:nvPr/>
        </p:nvPicPr>
        <p:blipFill rotWithShape="1">
          <a:blip r:embed="rId6">
            <a:extLst>
              <a:ext uri="{28A0092B-C50C-407E-A947-70E740481C1C}">
                <a14:useLocalDpi xmlns:a14="http://schemas.microsoft.com/office/drawing/2010/main" val="0"/>
              </a:ext>
            </a:extLst>
          </a:blip>
          <a:srcRect t="13723" r="53261" b="69561"/>
          <a:stretch/>
        </p:blipFill>
        <p:spPr>
          <a:xfrm rot="10800000" flipH="1">
            <a:off x="5340257" y="2273199"/>
            <a:ext cx="1586499" cy="51377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695F7EC-BA34-7411-5DC8-1D62A4140A2F}"/>
                  </a:ext>
                </a:extLst>
              </p:cNvPr>
              <p:cNvSpPr txBox="1">
                <a:spLocks/>
              </p:cNvSpPr>
              <p:nvPr/>
            </p:nvSpPr>
            <p:spPr>
              <a:xfrm>
                <a:off x="2626643" y="2608120"/>
                <a:ext cx="886305"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l-GR"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𝐿</m:t>
                          </m:r>
                        </m:sub>
                      </m:sSub>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4" name="Content Placeholder 2">
                <a:extLst>
                  <a:ext uri="{FF2B5EF4-FFF2-40B4-BE49-F238E27FC236}">
                    <a16:creationId xmlns:a16="http://schemas.microsoft.com/office/drawing/2014/main" id="{F695F7EC-BA34-7411-5DC8-1D62A4140A2F}"/>
                  </a:ext>
                </a:extLst>
              </p:cNvPr>
              <p:cNvSpPr txBox="1">
                <a:spLocks noRot="1" noChangeAspect="1" noMove="1" noResize="1" noEditPoints="1" noAdjustHandles="1" noChangeArrowheads="1" noChangeShapeType="1" noTextEdit="1"/>
              </p:cNvSpPr>
              <p:nvPr/>
            </p:nvSpPr>
            <p:spPr>
              <a:xfrm>
                <a:off x="2626643" y="2608120"/>
                <a:ext cx="886305" cy="523221"/>
              </a:xfrm>
              <a:prstGeom prst="rect">
                <a:avLst/>
              </a:prstGeom>
              <a:blipFill>
                <a:blip r:embed="rId8"/>
                <a:stretch>
                  <a:fillRect/>
                </a:stretch>
              </a:blipFill>
            </p:spPr>
            <p:txBody>
              <a:bodyPr/>
              <a:lstStyle/>
              <a:p>
                <a:r>
                  <a:rPr lang="en-CA">
                    <a:noFill/>
                  </a:rPr>
                  <a:t> </a:t>
                </a:r>
              </a:p>
            </p:txBody>
          </p:sp>
        </mc:Fallback>
      </mc:AlternateContent>
      <p:pic>
        <p:nvPicPr>
          <p:cNvPr id="15" name="Picture 14" descr="Diagram, schematic&#10;&#10;Description automatically generated">
            <a:extLst>
              <a:ext uri="{FF2B5EF4-FFF2-40B4-BE49-F238E27FC236}">
                <a16:creationId xmlns:a16="http://schemas.microsoft.com/office/drawing/2014/main" id="{A1D8EF11-76DB-3075-6223-5DE333D503C3}"/>
              </a:ext>
            </a:extLst>
          </p:cNvPr>
          <p:cNvPicPr>
            <a:picLocks noChangeAspect="1"/>
          </p:cNvPicPr>
          <p:nvPr/>
        </p:nvPicPr>
        <p:blipFill rotWithShape="1">
          <a:blip r:embed="rId6">
            <a:extLst>
              <a:ext uri="{28A0092B-C50C-407E-A947-70E740481C1C}">
                <a14:useLocalDpi xmlns:a14="http://schemas.microsoft.com/office/drawing/2010/main" val="0"/>
              </a:ext>
            </a:extLst>
          </a:blip>
          <a:srcRect l="50203" t="13723" b="69561"/>
          <a:stretch/>
        </p:blipFill>
        <p:spPr>
          <a:xfrm rot="10800000" flipH="1">
            <a:off x="7536258" y="2218325"/>
            <a:ext cx="1958184" cy="595203"/>
          </a:xfrm>
          <a:prstGeom prst="rect">
            <a:avLst/>
          </a:prstGeom>
        </p:spPr>
      </p:pic>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164227A-9776-7BCC-7469-444F034CD58D}"/>
                  </a:ext>
                </a:extLst>
              </p:cNvPr>
              <p:cNvSpPr txBox="1">
                <a:spLocks/>
              </p:cNvSpPr>
              <p:nvPr/>
            </p:nvSpPr>
            <p:spPr>
              <a:xfrm>
                <a:off x="8072197" y="2647283"/>
                <a:ext cx="886305"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l-GR"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𝐿</m:t>
                          </m:r>
                        </m:sub>
                      </m:sSub>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6" name="Content Placeholder 2">
                <a:extLst>
                  <a:ext uri="{FF2B5EF4-FFF2-40B4-BE49-F238E27FC236}">
                    <a16:creationId xmlns:a16="http://schemas.microsoft.com/office/drawing/2014/main" id="{4164227A-9776-7BCC-7469-444F034CD58D}"/>
                  </a:ext>
                </a:extLst>
              </p:cNvPr>
              <p:cNvSpPr txBox="1">
                <a:spLocks noRot="1" noChangeAspect="1" noMove="1" noResize="1" noEditPoints="1" noAdjustHandles="1" noChangeArrowheads="1" noChangeShapeType="1" noTextEdit="1"/>
              </p:cNvSpPr>
              <p:nvPr/>
            </p:nvSpPr>
            <p:spPr>
              <a:xfrm>
                <a:off x="8072197" y="2647283"/>
                <a:ext cx="886305" cy="523221"/>
              </a:xfrm>
              <a:prstGeom prst="rect">
                <a:avLst/>
              </a:prstGeom>
              <a:blipFill>
                <a:blip r:embed="rId9"/>
                <a:stretch>
                  <a:fillRect/>
                </a:stretch>
              </a:blipFill>
            </p:spPr>
            <p:txBody>
              <a:bodyPr/>
              <a:lstStyle/>
              <a:p>
                <a:r>
                  <a:rPr lang="en-CA">
                    <a:noFill/>
                  </a:rPr>
                  <a:t> </a:t>
                </a:r>
              </a:p>
            </p:txBody>
          </p:sp>
        </mc:Fallback>
      </mc:AlternateContent>
      <p:cxnSp>
        <p:nvCxnSpPr>
          <p:cNvPr id="22" name="Straight Connector 21">
            <a:extLst>
              <a:ext uri="{FF2B5EF4-FFF2-40B4-BE49-F238E27FC236}">
                <a16:creationId xmlns:a16="http://schemas.microsoft.com/office/drawing/2014/main" id="{4C274DDB-4E47-2D4D-A290-340668994944}"/>
              </a:ext>
            </a:extLst>
          </p:cNvPr>
          <p:cNvCxnSpPr>
            <a:cxnSpLocks/>
          </p:cNvCxnSpPr>
          <p:nvPr/>
        </p:nvCxnSpPr>
        <p:spPr>
          <a:xfrm>
            <a:off x="5514814" y="5012503"/>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2A715DCA-7626-0375-3EF9-82DA26433236}"/>
              </a:ext>
            </a:extLst>
          </p:cNvPr>
          <p:cNvCxnSpPr>
            <a:cxnSpLocks/>
          </p:cNvCxnSpPr>
          <p:nvPr/>
        </p:nvCxnSpPr>
        <p:spPr>
          <a:xfrm>
            <a:off x="5724364" y="5002978"/>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B18185D6-4E58-5760-B406-1020F95B51EC}"/>
              </a:ext>
            </a:extLst>
          </p:cNvPr>
          <p:cNvCxnSpPr>
            <a:cxnSpLocks/>
          </p:cNvCxnSpPr>
          <p:nvPr/>
        </p:nvCxnSpPr>
        <p:spPr>
          <a:xfrm>
            <a:off x="5933914" y="4993453"/>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CA14F14F-F9D4-0F38-43BB-646A0522AA0E}"/>
              </a:ext>
            </a:extLst>
          </p:cNvPr>
          <p:cNvCxnSpPr>
            <a:cxnSpLocks/>
          </p:cNvCxnSpPr>
          <p:nvPr/>
        </p:nvCxnSpPr>
        <p:spPr>
          <a:xfrm>
            <a:off x="5724364" y="5975895"/>
            <a:ext cx="272860" cy="952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8F802957-1767-E9D5-44EE-5DA511CF9D28}"/>
                  </a:ext>
                </a:extLst>
              </p:cNvPr>
              <p:cNvSpPr txBox="1">
                <a:spLocks/>
              </p:cNvSpPr>
              <p:nvPr/>
            </p:nvSpPr>
            <p:spPr>
              <a:xfrm>
                <a:off x="5436931" y="6146871"/>
                <a:ext cx="847725" cy="34600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l-GR" b="0" i="1" dirty="0" smtClean="0">
                              <a:latin typeface="Cambria Math" panose="02040503050406030204" pitchFamily="18" charset="0"/>
                            </a:rPr>
                          </m:ctrlPr>
                        </m:sSubPr>
                        <m:e>
                          <m:r>
                            <a:rPr lang="el-GR" b="0" i="1" dirty="0" smtClean="0">
                              <a:latin typeface="Cambria Math" panose="02040503050406030204" pitchFamily="18" charset="0"/>
                            </a:rPr>
                            <m:t>𝜔</m:t>
                          </m:r>
                        </m:e>
                        <m:sub>
                          <m:r>
                            <a:rPr lang="en-US" b="0" i="1" dirty="0" smtClean="0">
                              <a:latin typeface="Cambria Math" panose="02040503050406030204" pitchFamily="18" charset="0"/>
                            </a:rPr>
                            <m:t>𝐷</m:t>
                          </m:r>
                        </m:sub>
                      </m:sSub>
                    </m:oMath>
                  </m:oMathPara>
                </a14:m>
                <a:endParaRPr lang="en-CA" dirty="0"/>
              </a:p>
            </p:txBody>
          </p:sp>
        </mc:Choice>
        <mc:Fallback xmlns="">
          <p:sp>
            <p:nvSpPr>
              <p:cNvPr id="28" name="Content Placeholder 2">
                <a:extLst>
                  <a:ext uri="{FF2B5EF4-FFF2-40B4-BE49-F238E27FC236}">
                    <a16:creationId xmlns:a16="http://schemas.microsoft.com/office/drawing/2014/main" id="{8F802957-1767-E9D5-44EE-5DA511CF9D28}"/>
                  </a:ext>
                </a:extLst>
              </p:cNvPr>
              <p:cNvSpPr txBox="1">
                <a:spLocks noRot="1" noChangeAspect="1" noMove="1" noResize="1" noEditPoints="1" noAdjustHandles="1" noChangeArrowheads="1" noChangeShapeType="1" noTextEdit="1"/>
              </p:cNvSpPr>
              <p:nvPr/>
            </p:nvSpPr>
            <p:spPr>
              <a:xfrm>
                <a:off x="5436931" y="6146871"/>
                <a:ext cx="847725" cy="346004"/>
              </a:xfrm>
              <a:prstGeom prst="rect">
                <a:avLst/>
              </a:prstGeom>
              <a:blipFill>
                <a:blip r:embed="rId10"/>
                <a:stretch>
                  <a:fillRect/>
                </a:stretch>
              </a:blipFill>
            </p:spPr>
            <p:txBody>
              <a:bodyPr/>
              <a:lstStyle/>
              <a:p>
                <a:r>
                  <a:rPr lang="en-CA">
                    <a:noFill/>
                  </a:rPr>
                  <a:t> </a:t>
                </a:r>
              </a:p>
            </p:txBody>
          </p:sp>
        </mc:Fallback>
      </mc:AlternateContent>
      <p:sp>
        <p:nvSpPr>
          <p:cNvPr id="29" name="Rectangle 28">
            <a:extLst>
              <a:ext uri="{FF2B5EF4-FFF2-40B4-BE49-F238E27FC236}">
                <a16:creationId xmlns:a16="http://schemas.microsoft.com/office/drawing/2014/main" id="{E58AC0E1-1D7C-D1BF-F09E-CAEAD59F7347}"/>
              </a:ext>
            </a:extLst>
          </p:cNvPr>
          <p:cNvSpPr/>
          <p:nvPr/>
        </p:nvSpPr>
        <p:spPr>
          <a:xfrm>
            <a:off x="838200" y="1900101"/>
            <a:ext cx="286088" cy="11383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 name="Straight Arrow Connector 29">
            <a:extLst>
              <a:ext uri="{FF2B5EF4-FFF2-40B4-BE49-F238E27FC236}">
                <a16:creationId xmlns:a16="http://schemas.microsoft.com/office/drawing/2014/main" id="{137DC24F-0E05-7F9F-9DDB-383447EC4E8B}"/>
              </a:ext>
            </a:extLst>
          </p:cNvPr>
          <p:cNvCxnSpPr>
            <a:cxnSpLocks/>
          </p:cNvCxnSpPr>
          <p:nvPr/>
        </p:nvCxnSpPr>
        <p:spPr>
          <a:xfrm>
            <a:off x="1000125" y="3131341"/>
            <a:ext cx="129449" cy="513629"/>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82143A5A-8ECC-F652-F9CA-7BCE0D7CC3D3}"/>
              </a:ext>
            </a:extLst>
          </p:cNvPr>
          <p:cNvSpPr txBox="1">
            <a:spLocks/>
          </p:cNvSpPr>
          <p:nvPr/>
        </p:nvSpPr>
        <p:spPr>
          <a:xfrm>
            <a:off x="731862" y="3677515"/>
            <a:ext cx="1894781" cy="34600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Mirror</a:t>
            </a:r>
            <a:endParaRPr lang="en-CA" dirty="0"/>
          </a:p>
        </p:txBody>
      </p:sp>
      <p:cxnSp>
        <p:nvCxnSpPr>
          <p:cNvPr id="33" name="Straight Arrow Connector 32">
            <a:extLst>
              <a:ext uri="{FF2B5EF4-FFF2-40B4-BE49-F238E27FC236}">
                <a16:creationId xmlns:a16="http://schemas.microsoft.com/office/drawing/2014/main" id="{63CE465B-EFB0-9A9F-8E60-7E17FDB9C1C8}"/>
              </a:ext>
            </a:extLst>
          </p:cNvPr>
          <p:cNvCxnSpPr>
            <a:cxnSpLocks/>
          </p:cNvCxnSpPr>
          <p:nvPr/>
        </p:nvCxnSpPr>
        <p:spPr>
          <a:xfrm>
            <a:off x="5741360" y="4316386"/>
            <a:ext cx="0" cy="556505"/>
          </a:xfrm>
          <a:prstGeom prst="straightConnector1">
            <a:avLst/>
          </a:prstGeom>
          <a:ln w="5715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3D4B047D-C730-75AC-DCB0-5341D5D44840}"/>
              </a:ext>
            </a:extLst>
          </p:cNvPr>
          <p:cNvSpPr/>
          <p:nvPr/>
        </p:nvSpPr>
        <p:spPr>
          <a:xfrm>
            <a:off x="-29169" y="0"/>
            <a:ext cx="12192000" cy="6858000"/>
          </a:xfrm>
          <a:prstGeom prst="rect">
            <a:avLst/>
          </a:prstGeom>
          <a:solidFill>
            <a:schemeClr val="bg1">
              <a:lumMod val="85000"/>
              <a:alpha val="74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C6511482-7927-7DFE-6A66-189FF7B15A75}"/>
              </a:ext>
            </a:extLst>
          </p:cNvPr>
          <p:cNvPicPr>
            <a:picLocks noChangeAspect="1"/>
          </p:cNvPicPr>
          <p:nvPr/>
        </p:nvPicPr>
        <p:blipFill>
          <a:blip r:embed="rId11"/>
          <a:stretch>
            <a:fillRect/>
          </a:stretch>
        </p:blipFill>
        <p:spPr>
          <a:xfrm>
            <a:off x="2864840" y="1561938"/>
            <a:ext cx="6462320" cy="3734124"/>
          </a:xfrm>
          <a:prstGeom prst="rect">
            <a:avLst/>
          </a:prstGeom>
        </p:spPr>
      </p:pic>
      <p:sp>
        <p:nvSpPr>
          <p:cNvPr id="40" name="Content Placeholder 2">
            <a:extLst>
              <a:ext uri="{FF2B5EF4-FFF2-40B4-BE49-F238E27FC236}">
                <a16:creationId xmlns:a16="http://schemas.microsoft.com/office/drawing/2014/main" id="{D25843BE-C7DE-4234-C07E-00108AC21E85}"/>
              </a:ext>
            </a:extLst>
          </p:cNvPr>
          <p:cNvSpPr txBox="1">
            <a:spLocks/>
          </p:cNvSpPr>
          <p:nvPr/>
        </p:nvSpPr>
        <p:spPr>
          <a:xfrm>
            <a:off x="2936196" y="4959960"/>
            <a:ext cx="5001469"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50000"/>
                    <a:lumOff val="50000"/>
                  </a:schemeClr>
                </a:solidFill>
                <a:latin typeface="Helvetica Neue"/>
              </a:rPr>
              <a:t>C. Foot (2005)</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15710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F565-0DD3-91D8-5E79-8F889B69C6D1}"/>
              </a:ext>
            </a:extLst>
          </p:cNvPr>
          <p:cNvSpPr>
            <a:spLocks noGrp="1"/>
          </p:cNvSpPr>
          <p:nvPr>
            <p:ph type="title"/>
          </p:nvPr>
        </p:nvSpPr>
        <p:spPr/>
        <p:txBody>
          <a:bodyPr/>
          <a:lstStyle/>
          <a:p>
            <a:r>
              <a:rPr lang="en-US" dirty="0"/>
              <a:t>Doppler Cooling</a:t>
            </a:r>
            <a:endParaRPr lang="en-CA" dirty="0"/>
          </a:p>
        </p:txBody>
      </p:sp>
      <p:sp>
        <p:nvSpPr>
          <p:cNvPr id="4" name="Slide Number Placeholder 3">
            <a:extLst>
              <a:ext uri="{FF2B5EF4-FFF2-40B4-BE49-F238E27FC236}">
                <a16:creationId xmlns:a16="http://schemas.microsoft.com/office/drawing/2014/main" id="{8F61A983-588A-9465-0707-2A734BB5EA32}"/>
              </a:ext>
            </a:extLst>
          </p:cNvPr>
          <p:cNvSpPr>
            <a:spLocks noGrp="1"/>
          </p:cNvSpPr>
          <p:nvPr>
            <p:ph type="sldNum" sz="quarter" idx="12"/>
          </p:nvPr>
        </p:nvSpPr>
        <p:spPr/>
        <p:txBody>
          <a:bodyPr/>
          <a:lstStyle/>
          <a:p>
            <a:fld id="{4D50DD86-CF18-46D2-8DDD-E138DBEC5472}" type="slidenum">
              <a:rPr lang="en-CA" smtClean="0"/>
              <a:t>8</a:t>
            </a:fld>
            <a:endParaRPr lang="en-CA"/>
          </a:p>
        </p:txBody>
      </p:sp>
      <p:pic>
        <p:nvPicPr>
          <p:cNvPr id="6" name="Picture 5">
            <a:extLst>
              <a:ext uri="{FF2B5EF4-FFF2-40B4-BE49-F238E27FC236}">
                <a16:creationId xmlns:a16="http://schemas.microsoft.com/office/drawing/2014/main" id="{167AA101-D37E-4821-1872-AD77BFBD9A62}"/>
              </a:ext>
            </a:extLst>
          </p:cNvPr>
          <p:cNvPicPr>
            <a:picLocks noChangeAspect="1"/>
          </p:cNvPicPr>
          <p:nvPr/>
        </p:nvPicPr>
        <p:blipFill>
          <a:blip r:embed="rId3"/>
          <a:stretch>
            <a:fillRect/>
          </a:stretch>
        </p:blipFill>
        <p:spPr>
          <a:xfrm>
            <a:off x="4178299" y="3170505"/>
            <a:ext cx="4112665" cy="3208974"/>
          </a:xfrm>
          <a:prstGeom prst="rect">
            <a:avLst/>
          </a:prstGeom>
        </p:spPr>
      </p:pic>
      <p:sp>
        <p:nvSpPr>
          <p:cNvPr id="7" name="Content Placeholder 2">
            <a:extLst>
              <a:ext uri="{FF2B5EF4-FFF2-40B4-BE49-F238E27FC236}">
                <a16:creationId xmlns:a16="http://schemas.microsoft.com/office/drawing/2014/main" id="{493EF21B-1374-AE80-E778-C18339CA4228}"/>
              </a:ext>
            </a:extLst>
          </p:cNvPr>
          <p:cNvSpPr txBox="1">
            <a:spLocks/>
          </p:cNvSpPr>
          <p:nvPr/>
        </p:nvSpPr>
        <p:spPr>
          <a:xfrm rot="16200000">
            <a:off x="2962970" y="4698688"/>
            <a:ext cx="1894781" cy="3460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Scattering Rate</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1A7F77B-F01C-8208-0D62-1752591A593E}"/>
                  </a:ext>
                </a:extLst>
              </p:cNvPr>
              <p:cNvSpPr txBox="1">
                <a:spLocks/>
              </p:cNvSpPr>
              <p:nvPr/>
            </p:nvSpPr>
            <p:spPr>
              <a:xfrm>
                <a:off x="7667625" y="6179867"/>
                <a:ext cx="847725" cy="34600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l-GR" b="0" i="1" dirty="0" smtClean="0">
                              <a:latin typeface="Cambria Math" panose="02040503050406030204" pitchFamily="18" charset="0"/>
                            </a:rPr>
                          </m:ctrlPr>
                        </m:sSubPr>
                        <m:e>
                          <m:r>
                            <a:rPr lang="el-GR" b="0" i="1" dirty="0" smtClean="0">
                              <a:latin typeface="Cambria Math" panose="02040503050406030204" pitchFamily="18" charset="0"/>
                            </a:rPr>
                            <m:t>𝜔</m:t>
                          </m:r>
                        </m:e>
                        <m:sub>
                          <m:r>
                            <a:rPr lang="en-US" b="0" i="1" dirty="0" smtClean="0">
                              <a:latin typeface="Cambria Math" panose="02040503050406030204" pitchFamily="18" charset="0"/>
                            </a:rPr>
                            <m:t>𝐿</m:t>
                          </m:r>
                        </m:sub>
                      </m:sSub>
                    </m:oMath>
                  </m:oMathPara>
                </a14:m>
                <a:endParaRPr lang="en-CA" dirty="0"/>
              </a:p>
            </p:txBody>
          </p:sp>
        </mc:Choice>
        <mc:Fallback xmlns="">
          <p:sp>
            <p:nvSpPr>
              <p:cNvPr id="8" name="Content Placeholder 2">
                <a:extLst>
                  <a:ext uri="{FF2B5EF4-FFF2-40B4-BE49-F238E27FC236}">
                    <a16:creationId xmlns:a16="http://schemas.microsoft.com/office/drawing/2014/main" id="{F1A7F77B-F01C-8208-0D62-1752591A593E}"/>
                  </a:ext>
                </a:extLst>
              </p:cNvPr>
              <p:cNvSpPr txBox="1">
                <a:spLocks noRot="1" noChangeAspect="1" noMove="1" noResize="1" noEditPoints="1" noAdjustHandles="1" noChangeArrowheads="1" noChangeShapeType="1" noTextEdit="1"/>
              </p:cNvSpPr>
              <p:nvPr/>
            </p:nvSpPr>
            <p:spPr>
              <a:xfrm>
                <a:off x="7667625" y="6179867"/>
                <a:ext cx="847725" cy="346004"/>
              </a:xfrm>
              <a:prstGeom prst="rect">
                <a:avLst/>
              </a:prstGeom>
              <a:blipFill>
                <a:blip r:embed="rId4"/>
                <a:stretch>
                  <a:fillRect/>
                </a:stretch>
              </a:blipFill>
            </p:spPr>
            <p:txBody>
              <a:bodyPr/>
              <a:lstStyle/>
              <a:p>
                <a:r>
                  <a:rPr lang="en-CA">
                    <a:noFill/>
                  </a:rPr>
                  <a:t> </a:t>
                </a:r>
              </a:p>
            </p:txBody>
          </p:sp>
        </mc:Fallback>
      </mc:AlternateContent>
      <p:sp>
        <p:nvSpPr>
          <p:cNvPr id="9" name="Content Placeholder 2">
            <a:extLst>
              <a:ext uri="{FF2B5EF4-FFF2-40B4-BE49-F238E27FC236}">
                <a16:creationId xmlns:a16="http://schemas.microsoft.com/office/drawing/2014/main" id="{3065022B-0097-778A-1C00-B883D20D056E}"/>
              </a:ext>
            </a:extLst>
          </p:cNvPr>
          <p:cNvSpPr txBox="1">
            <a:spLocks/>
          </p:cNvSpPr>
          <p:nvPr/>
        </p:nvSpPr>
        <p:spPr>
          <a:xfrm>
            <a:off x="1224756" y="1376880"/>
            <a:ext cx="41927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latin typeface="Cambria Math" panose="02040503050406030204" pitchFamily="18" charset="0"/>
                <a:ea typeface="Cambria Math" panose="02040503050406030204" pitchFamily="18" charset="0"/>
                <a:cs typeface="Times New Roman" panose="02020603050405020304" pitchFamily="18" charset="0"/>
              </a:rPr>
              <a:t>Photon recoil</a:t>
            </a: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CC56FEE-24A4-B388-3F06-9BA8B91BFE4E}"/>
                  </a:ext>
                </a:extLst>
              </p:cNvPr>
              <p:cNvSpPr txBox="1">
                <a:spLocks/>
              </p:cNvSpPr>
              <p:nvPr/>
            </p:nvSpPr>
            <p:spPr>
              <a:xfrm>
                <a:off x="2067339" y="1854916"/>
                <a:ext cx="19581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ea typeface="Cambria Math" panose="02040503050406030204" pitchFamily="18" charset="0"/>
                          <a:cs typeface="Times New Roman" panose="02020603050405020304" pitchFamily="18" charset="0"/>
                        </a:rPr>
                        <m:t>ℏ</m:t>
                      </m:r>
                      <m:r>
                        <a:rPr lang="en-CA"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0" name="Content Placeholder 2">
                <a:extLst>
                  <a:ext uri="{FF2B5EF4-FFF2-40B4-BE49-F238E27FC236}">
                    <a16:creationId xmlns:a16="http://schemas.microsoft.com/office/drawing/2014/main" id="{8CC56FEE-24A4-B388-3F06-9BA8B91BFE4E}"/>
                  </a:ext>
                </a:extLst>
              </p:cNvPr>
              <p:cNvSpPr txBox="1">
                <a:spLocks noRot="1" noChangeAspect="1" noMove="1" noResize="1" noEditPoints="1" noAdjustHandles="1" noChangeArrowheads="1" noChangeShapeType="1" noTextEdit="1"/>
              </p:cNvSpPr>
              <p:nvPr/>
            </p:nvSpPr>
            <p:spPr>
              <a:xfrm>
                <a:off x="2067339" y="1854916"/>
                <a:ext cx="1958183" cy="523221"/>
              </a:xfrm>
              <a:prstGeom prst="rect">
                <a:avLst/>
              </a:prstGeom>
              <a:blipFill>
                <a:blip r:embed="rId5"/>
                <a:stretch>
                  <a:fillRect/>
                </a:stretch>
              </a:blipFill>
            </p:spPr>
            <p:txBody>
              <a:bodyPr/>
              <a:lstStyle/>
              <a:p>
                <a:r>
                  <a:rPr lang="en-CA">
                    <a:noFill/>
                  </a:rPr>
                  <a:t> </a:t>
                </a:r>
              </a:p>
            </p:txBody>
          </p:sp>
        </mc:Fallback>
      </mc:AlternateContent>
      <p:pic>
        <p:nvPicPr>
          <p:cNvPr id="11" name="Picture 10" descr="Diagram, schematic&#10;&#10;Description automatically generated">
            <a:extLst>
              <a:ext uri="{FF2B5EF4-FFF2-40B4-BE49-F238E27FC236}">
                <a16:creationId xmlns:a16="http://schemas.microsoft.com/office/drawing/2014/main" id="{F2BB4977-E979-9F93-E09B-455B3DDE583C}"/>
              </a:ext>
            </a:extLst>
          </p:cNvPr>
          <p:cNvPicPr>
            <a:picLocks noChangeAspect="1"/>
          </p:cNvPicPr>
          <p:nvPr/>
        </p:nvPicPr>
        <p:blipFill rotWithShape="1">
          <a:blip r:embed="rId6">
            <a:extLst>
              <a:ext uri="{28A0092B-C50C-407E-A947-70E740481C1C}">
                <a14:useLocalDpi xmlns:a14="http://schemas.microsoft.com/office/drawing/2010/main" val="0"/>
              </a:ext>
            </a:extLst>
          </a:blip>
          <a:srcRect l="50203" t="13723" b="69561"/>
          <a:stretch/>
        </p:blipFill>
        <p:spPr>
          <a:xfrm flipH="1">
            <a:off x="2090704" y="2274528"/>
            <a:ext cx="1958184" cy="595203"/>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B66925-CDE7-BEF2-4FB1-694DC863CAE7}"/>
                  </a:ext>
                </a:extLst>
              </p:cNvPr>
              <p:cNvSpPr txBox="1">
                <a:spLocks/>
              </p:cNvSpPr>
              <p:nvPr/>
            </p:nvSpPr>
            <p:spPr>
              <a:xfrm>
                <a:off x="4968573" y="1862338"/>
                <a:ext cx="1958183"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cs typeface="Times New Roman" panose="02020603050405020304" pitchFamily="18" charset="0"/>
                        </a:rPr>
                        <m:t>𝑣</m:t>
                      </m:r>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2" name="Content Placeholder 2">
                <a:extLst>
                  <a:ext uri="{FF2B5EF4-FFF2-40B4-BE49-F238E27FC236}">
                    <a16:creationId xmlns:a16="http://schemas.microsoft.com/office/drawing/2014/main" id="{51B66925-CDE7-BEF2-4FB1-694DC863CAE7}"/>
                  </a:ext>
                </a:extLst>
              </p:cNvPr>
              <p:cNvSpPr txBox="1">
                <a:spLocks noRot="1" noChangeAspect="1" noMove="1" noResize="1" noEditPoints="1" noAdjustHandles="1" noChangeArrowheads="1" noChangeShapeType="1" noTextEdit="1"/>
              </p:cNvSpPr>
              <p:nvPr/>
            </p:nvSpPr>
            <p:spPr>
              <a:xfrm>
                <a:off x="4968573" y="1862338"/>
                <a:ext cx="1958183" cy="523221"/>
              </a:xfrm>
              <a:prstGeom prst="rect">
                <a:avLst/>
              </a:prstGeom>
              <a:blipFill>
                <a:blip r:embed="rId7"/>
                <a:stretch>
                  <a:fillRect/>
                </a:stretch>
              </a:blipFill>
            </p:spPr>
            <p:txBody>
              <a:bodyPr/>
              <a:lstStyle/>
              <a:p>
                <a:r>
                  <a:rPr lang="en-CA">
                    <a:noFill/>
                  </a:rPr>
                  <a:t> </a:t>
                </a:r>
              </a:p>
            </p:txBody>
          </p:sp>
        </mc:Fallback>
      </mc:AlternateContent>
      <p:pic>
        <p:nvPicPr>
          <p:cNvPr id="13" name="Picture 12" descr="Diagram, schematic&#10;&#10;Description automatically generated">
            <a:extLst>
              <a:ext uri="{FF2B5EF4-FFF2-40B4-BE49-F238E27FC236}">
                <a16:creationId xmlns:a16="http://schemas.microsoft.com/office/drawing/2014/main" id="{285E9DB2-3FC2-E379-D78C-029AE0892D7D}"/>
              </a:ext>
            </a:extLst>
          </p:cNvPr>
          <p:cNvPicPr>
            <a:picLocks noChangeAspect="1"/>
          </p:cNvPicPr>
          <p:nvPr/>
        </p:nvPicPr>
        <p:blipFill rotWithShape="1">
          <a:blip r:embed="rId6">
            <a:extLst>
              <a:ext uri="{28A0092B-C50C-407E-A947-70E740481C1C}">
                <a14:useLocalDpi xmlns:a14="http://schemas.microsoft.com/office/drawing/2010/main" val="0"/>
              </a:ext>
            </a:extLst>
          </a:blip>
          <a:srcRect t="13723" r="53261" b="69561"/>
          <a:stretch/>
        </p:blipFill>
        <p:spPr>
          <a:xfrm rot="10800000" flipH="1">
            <a:off x="5340257" y="2273199"/>
            <a:ext cx="1586499" cy="51377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695F7EC-BA34-7411-5DC8-1D62A4140A2F}"/>
                  </a:ext>
                </a:extLst>
              </p:cNvPr>
              <p:cNvSpPr txBox="1">
                <a:spLocks/>
              </p:cNvSpPr>
              <p:nvPr/>
            </p:nvSpPr>
            <p:spPr>
              <a:xfrm>
                <a:off x="2626643" y="2608120"/>
                <a:ext cx="886305"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l-GR"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𝐿</m:t>
                          </m:r>
                        </m:sub>
                      </m:sSub>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4" name="Content Placeholder 2">
                <a:extLst>
                  <a:ext uri="{FF2B5EF4-FFF2-40B4-BE49-F238E27FC236}">
                    <a16:creationId xmlns:a16="http://schemas.microsoft.com/office/drawing/2014/main" id="{F695F7EC-BA34-7411-5DC8-1D62A4140A2F}"/>
                  </a:ext>
                </a:extLst>
              </p:cNvPr>
              <p:cNvSpPr txBox="1">
                <a:spLocks noRot="1" noChangeAspect="1" noMove="1" noResize="1" noEditPoints="1" noAdjustHandles="1" noChangeArrowheads="1" noChangeShapeType="1" noTextEdit="1"/>
              </p:cNvSpPr>
              <p:nvPr/>
            </p:nvSpPr>
            <p:spPr>
              <a:xfrm>
                <a:off x="2626643" y="2608120"/>
                <a:ext cx="886305" cy="523221"/>
              </a:xfrm>
              <a:prstGeom prst="rect">
                <a:avLst/>
              </a:prstGeom>
              <a:blipFill>
                <a:blip r:embed="rId8"/>
                <a:stretch>
                  <a:fillRect/>
                </a:stretch>
              </a:blipFill>
            </p:spPr>
            <p:txBody>
              <a:bodyPr/>
              <a:lstStyle/>
              <a:p>
                <a:r>
                  <a:rPr lang="en-CA">
                    <a:noFill/>
                  </a:rPr>
                  <a:t> </a:t>
                </a:r>
              </a:p>
            </p:txBody>
          </p:sp>
        </mc:Fallback>
      </mc:AlternateContent>
      <p:pic>
        <p:nvPicPr>
          <p:cNvPr id="15" name="Picture 14" descr="Diagram, schematic&#10;&#10;Description automatically generated">
            <a:extLst>
              <a:ext uri="{FF2B5EF4-FFF2-40B4-BE49-F238E27FC236}">
                <a16:creationId xmlns:a16="http://schemas.microsoft.com/office/drawing/2014/main" id="{A1D8EF11-76DB-3075-6223-5DE333D503C3}"/>
              </a:ext>
            </a:extLst>
          </p:cNvPr>
          <p:cNvPicPr>
            <a:picLocks noChangeAspect="1"/>
          </p:cNvPicPr>
          <p:nvPr/>
        </p:nvPicPr>
        <p:blipFill rotWithShape="1">
          <a:blip r:embed="rId6">
            <a:extLst>
              <a:ext uri="{28A0092B-C50C-407E-A947-70E740481C1C}">
                <a14:useLocalDpi xmlns:a14="http://schemas.microsoft.com/office/drawing/2010/main" val="0"/>
              </a:ext>
            </a:extLst>
          </a:blip>
          <a:srcRect l="50203" t="13723" b="69561"/>
          <a:stretch/>
        </p:blipFill>
        <p:spPr>
          <a:xfrm rot="10800000" flipH="1">
            <a:off x="7536258" y="2218325"/>
            <a:ext cx="1958184" cy="595203"/>
          </a:xfrm>
          <a:prstGeom prst="rect">
            <a:avLst/>
          </a:prstGeom>
        </p:spPr>
      </p:pic>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164227A-9776-7BCC-7469-444F034CD58D}"/>
                  </a:ext>
                </a:extLst>
              </p:cNvPr>
              <p:cNvSpPr txBox="1">
                <a:spLocks/>
              </p:cNvSpPr>
              <p:nvPr/>
            </p:nvSpPr>
            <p:spPr>
              <a:xfrm>
                <a:off x="8072197" y="2647283"/>
                <a:ext cx="886305"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l-GR"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𝐿</m:t>
                          </m:r>
                        </m:sub>
                      </m:sSub>
                    </m:oMath>
                  </m:oMathPara>
                </a14:m>
                <a:endParaRPr lang="en-CA"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en-CA"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6" name="Content Placeholder 2">
                <a:extLst>
                  <a:ext uri="{FF2B5EF4-FFF2-40B4-BE49-F238E27FC236}">
                    <a16:creationId xmlns:a16="http://schemas.microsoft.com/office/drawing/2014/main" id="{4164227A-9776-7BCC-7469-444F034CD58D}"/>
                  </a:ext>
                </a:extLst>
              </p:cNvPr>
              <p:cNvSpPr txBox="1">
                <a:spLocks noRot="1" noChangeAspect="1" noMove="1" noResize="1" noEditPoints="1" noAdjustHandles="1" noChangeArrowheads="1" noChangeShapeType="1" noTextEdit="1"/>
              </p:cNvSpPr>
              <p:nvPr/>
            </p:nvSpPr>
            <p:spPr>
              <a:xfrm>
                <a:off x="8072197" y="2647283"/>
                <a:ext cx="886305" cy="523221"/>
              </a:xfrm>
              <a:prstGeom prst="rect">
                <a:avLst/>
              </a:prstGeom>
              <a:blipFill>
                <a:blip r:embed="rId9"/>
                <a:stretch>
                  <a:fillRect/>
                </a:stretch>
              </a:blipFill>
            </p:spPr>
            <p:txBody>
              <a:bodyPr/>
              <a:lstStyle/>
              <a:p>
                <a:r>
                  <a:rPr lang="en-CA">
                    <a:noFill/>
                  </a:rPr>
                  <a:t> </a:t>
                </a:r>
              </a:p>
            </p:txBody>
          </p:sp>
        </mc:Fallback>
      </mc:AlternateContent>
      <p:cxnSp>
        <p:nvCxnSpPr>
          <p:cNvPr id="22" name="Straight Connector 21">
            <a:extLst>
              <a:ext uri="{FF2B5EF4-FFF2-40B4-BE49-F238E27FC236}">
                <a16:creationId xmlns:a16="http://schemas.microsoft.com/office/drawing/2014/main" id="{4C274DDB-4E47-2D4D-A290-340668994944}"/>
              </a:ext>
            </a:extLst>
          </p:cNvPr>
          <p:cNvCxnSpPr>
            <a:cxnSpLocks/>
          </p:cNvCxnSpPr>
          <p:nvPr/>
        </p:nvCxnSpPr>
        <p:spPr>
          <a:xfrm>
            <a:off x="5514814" y="5012503"/>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2A715DCA-7626-0375-3EF9-82DA26433236}"/>
              </a:ext>
            </a:extLst>
          </p:cNvPr>
          <p:cNvCxnSpPr>
            <a:cxnSpLocks/>
          </p:cNvCxnSpPr>
          <p:nvPr/>
        </p:nvCxnSpPr>
        <p:spPr>
          <a:xfrm>
            <a:off x="5724364" y="5002978"/>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B18185D6-4E58-5760-B406-1020F95B51EC}"/>
              </a:ext>
            </a:extLst>
          </p:cNvPr>
          <p:cNvCxnSpPr>
            <a:cxnSpLocks/>
          </p:cNvCxnSpPr>
          <p:nvPr/>
        </p:nvCxnSpPr>
        <p:spPr>
          <a:xfrm>
            <a:off x="5933914" y="4993453"/>
            <a:ext cx="0" cy="958977"/>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CA14F14F-F9D4-0F38-43BB-646A0522AA0E}"/>
              </a:ext>
            </a:extLst>
          </p:cNvPr>
          <p:cNvCxnSpPr>
            <a:cxnSpLocks/>
          </p:cNvCxnSpPr>
          <p:nvPr/>
        </p:nvCxnSpPr>
        <p:spPr>
          <a:xfrm>
            <a:off x="5724364" y="5975895"/>
            <a:ext cx="272860" cy="9525"/>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8F802957-1767-E9D5-44EE-5DA511CF9D28}"/>
                  </a:ext>
                </a:extLst>
              </p:cNvPr>
              <p:cNvSpPr txBox="1">
                <a:spLocks/>
              </p:cNvSpPr>
              <p:nvPr/>
            </p:nvSpPr>
            <p:spPr>
              <a:xfrm>
                <a:off x="5436931" y="6146871"/>
                <a:ext cx="847725" cy="34600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l-GR" b="0" i="1" dirty="0" smtClean="0">
                              <a:latin typeface="Cambria Math" panose="02040503050406030204" pitchFamily="18" charset="0"/>
                            </a:rPr>
                          </m:ctrlPr>
                        </m:sSubPr>
                        <m:e>
                          <m:r>
                            <a:rPr lang="el-GR" b="0" i="1" dirty="0" smtClean="0">
                              <a:latin typeface="Cambria Math" panose="02040503050406030204" pitchFamily="18" charset="0"/>
                            </a:rPr>
                            <m:t>𝜔</m:t>
                          </m:r>
                        </m:e>
                        <m:sub>
                          <m:r>
                            <a:rPr lang="en-US" b="0" i="1" dirty="0" smtClean="0">
                              <a:latin typeface="Cambria Math" panose="02040503050406030204" pitchFamily="18" charset="0"/>
                            </a:rPr>
                            <m:t>𝐷</m:t>
                          </m:r>
                        </m:sub>
                      </m:sSub>
                    </m:oMath>
                  </m:oMathPara>
                </a14:m>
                <a:endParaRPr lang="en-CA" dirty="0"/>
              </a:p>
            </p:txBody>
          </p:sp>
        </mc:Choice>
        <mc:Fallback xmlns="">
          <p:sp>
            <p:nvSpPr>
              <p:cNvPr id="28" name="Content Placeholder 2">
                <a:extLst>
                  <a:ext uri="{FF2B5EF4-FFF2-40B4-BE49-F238E27FC236}">
                    <a16:creationId xmlns:a16="http://schemas.microsoft.com/office/drawing/2014/main" id="{8F802957-1767-E9D5-44EE-5DA511CF9D28}"/>
                  </a:ext>
                </a:extLst>
              </p:cNvPr>
              <p:cNvSpPr txBox="1">
                <a:spLocks noRot="1" noChangeAspect="1" noMove="1" noResize="1" noEditPoints="1" noAdjustHandles="1" noChangeArrowheads="1" noChangeShapeType="1" noTextEdit="1"/>
              </p:cNvSpPr>
              <p:nvPr/>
            </p:nvSpPr>
            <p:spPr>
              <a:xfrm>
                <a:off x="5436931" y="6146871"/>
                <a:ext cx="847725" cy="346004"/>
              </a:xfrm>
              <a:prstGeom prst="rect">
                <a:avLst/>
              </a:prstGeom>
              <a:blipFill>
                <a:blip r:embed="rId10"/>
                <a:stretch>
                  <a:fillRect/>
                </a:stretch>
              </a:blipFill>
            </p:spPr>
            <p:txBody>
              <a:bodyPr/>
              <a:lstStyle/>
              <a:p>
                <a:r>
                  <a:rPr lang="en-CA">
                    <a:noFill/>
                  </a:rPr>
                  <a:t> </a:t>
                </a:r>
              </a:p>
            </p:txBody>
          </p:sp>
        </mc:Fallback>
      </mc:AlternateContent>
      <p:sp>
        <p:nvSpPr>
          <p:cNvPr id="29" name="Rectangle 28">
            <a:extLst>
              <a:ext uri="{FF2B5EF4-FFF2-40B4-BE49-F238E27FC236}">
                <a16:creationId xmlns:a16="http://schemas.microsoft.com/office/drawing/2014/main" id="{E58AC0E1-1D7C-D1BF-F09E-CAEAD59F7347}"/>
              </a:ext>
            </a:extLst>
          </p:cNvPr>
          <p:cNvSpPr/>
          <p:nvPr/>
        </p:nvSpPr>
        <p:spPr>
          <a:xfrm>
            <a:off x="838200" y="1900101"/>
            <a:ext cx="286088" cy="11383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 name="Straight Arrow Connector 29">
            <a:extLst>
              <a:ext uri="{FF2B5EF4-FFF2-40B4-BE49-F238E27FC236}">
                <a16:creationId xmlns:a16="http://schemas.microsoft.com/office/drawing/2014/main" id="{137DC24F-0E05-7F9F-9DDB-383447EC4E8B}"/>
              </a:ext>
            </a:extLst>
          </p:cNvPr>
          <p:cNvCxnSpPr>
            <a:cxnSpLocks/>
          </p:cNvCxnSpPr>
          <p:nvPr/>
        </p:nvCxnSpPr>
        <p:spPr>
          <a:xfrm>
            <a:off x="1000125" y="3131341"/>
            <a:ext cx="129449" cy="513629"/>
          </a:xfrm>
          <a:prstGeom prst="straightConnector1">
            <a:avLst/>
          </a:prstGeom>
          <a:ln w="5715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82143A5A-8ECC-F652-F9CA-7BCE0D7CC3D3}"/>
              </a:ext>
            </a:extLst>
          </p:cNvPr>
          <p:cNvSpPr txBox="1">
            <a:spLocks/>
          </p:cNvSpPr>
          <p:nvPr/>
        </p:nvSpPr>
        <p:spPr>
          <a:xfrm>
            <a:off x="731862" y="3677515"/>
            <a:ext cx="1894781" cy="34600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Mirror</a:t>
            </a:r>
            <a:endParaRPr lang="en-CA" dirty="0"/>
          </a:p>
        </p:txBody>
      </p:sp>
      <p:cxnSp>
        <p:nvCxnSpPr>
          <p:cNvPr id="33" name="Straight Arrow Connector 32">
            <a:extLst>
              <a:ext uri="{FF2B5EF4-FFF2-40B4-BE49-F238E27FC236}">
                <a16:creationId xmlns:a16="http://schemas.microsoft.com/office/drawing/2014/main" id="{63CE465B-EFB0-9A9F-8E60-7E17FDB9C1C8}"/>
              </a:ext>
            </a:extLst>
          </p:cNvPr>
          <p:cNvCxnSpPr>
            <a:cxnSpLocks/>
          </p:cNvCxnSpPr>
          <p:nvPr/>
        </p:nvCxnSpPr>
        <p:spPr>
          <a:xfrm>
            <a:off x="5741360" y="4316386"/>
            <a:ext cx="0" cy="556505"/>
          </a:xfrm>
          <a:prstGeom prst="straightConnector1">
            <a:avLst/>
          </a:prstGeom>
          <a:ln w="5715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3D4B047D-C730-75AC-DCB0-5341D5D44840}"/>
              </a:ext>
            </a:extLst>
          </p:cNvPr>
          <p:cNvSpPr/>
          <p:nvPr/>
        </p:nvSpPr>
        <p:spPr>
          <a:xfrm>
            <a:off x="-29169" y="0"/>
            <a:ext cx="12192000" cy="6858000"/>
          </a:xfrm>
          <a:prstGeom prst="rect">
            <a:avLst/>
          </a:prstGeom>
          <a:solidFill>
            <a:schemeClr val="bg1">
              <a:lumMod val="85000"/>
              <a:alpha val="74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39" name="Picture 2" descr="Level scheme of 87 Rb with cooling and repumping transitions marked in blue and green, respectively. The frequency difference between these transitions is mainly given by the ground-state splitting and evaluates to roughly 6.6 GHz.">
            <a:extLst>
              <a:ext uri="{FF2B5EF4-FFF2-40B4-BE49-F238E27FC236}">
                <a16:creationId xmlns:a16="http://schemas.microsoft.com/office/drawing/2014/main" id="{D5BE6702-9641-D07C-AD72-61F80ACA46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3220" y="1299636"/>
            <a:ext cx="4007332" cy="419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3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B1FE80-7BB5-D3C7-E55D-FD061ED18E73}"/>
              </a:ext>
            </a:extLst>
          </p:cNvPr>
          <p:cNvSpPr/>
          <p:nvPr/>
        </p:nvSpPr>
        <p:spPr>
          <a:xfrm>
            <a:off x="0" y="0"/>
            <a:ext cx="12192000" cy="6858000"/>
          </a:xfrm>
          <a:prstGeom prst="rect">
            <a:avLst/>
          </a:prstGeom>
          <a:solidFill>
            <a:srgbClr val="E6E7E8"/>
          </a:solidFill>
          <a:ln>
            <a:solidFill>
              <a:srgbClr val="E6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537821-08F4-CCA7-AB74-E81633A59BD4}"/>
              </a:ext>
            </a:extLst>
          </p:cNvPr>
          <p:cNvSpPr>
            <a:spLocks noGrp="1"/>
          </p:cNvSpPr>
          <p:nvPr>
            <p:ph idx="1"/>
          </p:nvPr>
        </p:nvSpPr>
        <p:spPr>
          <a:xfrm>
            <a:off x="3135992" y="2865778"/>
            <a:ext cx="5920015" cy="1126444"/>
          </a:xfrm>
        </p:spPr>
        <p:txBody>
          <a:bodyPr>
            <a:normAutofit/>
          </a:bodyPr>
          <a:lstStyle/>
          <a:p>
            <a:pPr marL="0" indent="0" algn="ctr">
              <a:buNone/>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Vacuum</a:t>
            </a:r>
            <a:endParaRPr lang="en-US" b="1" dirty="0">
              <a:latin typeface="Univers Light" panose="020B0403020202020204" pitchFamily="34" charset="0"/>
            </a:endParaRPr>
          </a:p>
        </p:txBody>
      </p:sp>
      <p:sp>
        <p:nvSpPr>
          <p:cNvPr id="5" name="Slide Number Placeholder 4">
            <a:extLst>
              <a:ext uri="{FF2B5EF4-FFF2-40B4-BE49-F238E27FC236}">
                <a16:creationId xmlns:a16="http://schemas.microsoft.com/office/drawing/2014/main" id="{4E26EA9F-857D-7652-B6BD-F441288F53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3B02A-8819-4379-A8A2-18FCCF9A0508}"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69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f79dce4-56b2-4887-92ca-519eae96b2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6FAAFCF07C88B4E96D7080CFAD1A8F7" ma:contentTypeVersion="10" ma:contentTypeDescription="Create a new document." ma:contentTypeScope="" ma:versionID="4b9e4abe59a5dc8f805cdaf8ccde19a6">
  <xsd:schema xmlns:xsd="http://www.w3.org/2001/XMLSchema" xmlns:xs="http://www.w3.org/2001/XMLSchema" xmlns:p="http://schemas.microsoft.com/office/2006/metadata/properties" xmlns:ns3="ef79dce4-56b2-4887-92ca-519eae96b21d" xmlns:ns4="0775a659-9b63-4346-99e3-0d89379de988" targetNamespace="http://schemas.microsoft.com/office/2006/metadata/properties" ma:root="true" ma:fieldsID="435c3644d59368774a1dc56f73fe6a33" ns3:_="" ns4:_="">
    <xsd:import namespace="ef79dce4-56b2-4887-92ca-519eae96b21d"/>
    <xsd:import namespace="0775a659-9b63-4346-99e3-0d89379de988"/>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9dce4-56b2-4887-92ca-519eae96b2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75a659-9b63-4346-99e3-0d89379de9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D4B207-EE69-4813-9AF8-D1A479E20085}">
  <ds:schemaRefs>
    <ds:schemaRef ds:uri="http://schemas.openxmlformats.org/package/2006/metadata/core-properties"/>
    <ds:schemaRef ds:uri="http://schemas.microsoft.com/office/infopath/2007/PartnerControls"/>
    <ds:schemaRef ds:uri="http://purl.org/dc/elements/1.1/"/>
    <ds:schemaRef ds:uri="0775a659-9b63-4346-99e3-0d89379de988"/>
    <ds:schemaRef ds:uri="http://purl.org/dc/dcmitype/"/>
    <ds:schemaRef ds:uri="http://schemas.microsoft.com/office/2006/documentManagement/types"/>
    <ds:schemaRef ds:uri="http://purl.org/dc/terms/"/>
    <ds:schemaRef ds:uri="ef79dce4-56b2-4887-92ca-519eae96b21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C649947-48BC-4F9C-8D87-300FE0F680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9dce4-56b2-4887-92ca-519eae96b21d"/>
    <ds:schemaRef ds:uri="0775a659-9b63-4346-99e3-0d89379de9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AA315C-6BB3-4FD3-B323-F8468FEDD6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2662</TotalTime>
  <Words>3940</Words>
  <Application>Microsoft Office PowerPoint</Application>
  <PresentationFormat>Widescreen</PresentationFormat>
  <Paragraphs>423</Paragraphs>
  <Slides>33</Slides>
  <Notes>33</Notes>
  <HiddenSlides>0</HiddenSlides>
  <MMClips>0</MMClips>
  <ScaleCrop>false</ScaleCrop>
  <HeadingPairs>
    <vt:vector size="6" baseType="variant">
      <vt:variant>
        <vt:lpstr>Fonts Used</vt:lpstr>
      </vt:variant>
      <vt:variant>
        <vt:i4>29</vt:i4>
      </vt:variant>
      <vt:variant>
        <vt:lpstr>Theme</vt:lpstr>
      </vt:variant>
      <vt:variant>
        <vt:i4>2</vt:i4>
      </vt:variant>
      <vt:variant>
        <vt:lpstr>Slide Titles</vt:lpstr>
      </vt:variant>
      <vt:variant>
        <vt:i4>33</vt:i4>
      </vt:variant>
    </vt:vector>
  </HeadingPairs>
  <TitlesOfParts>
    <vt:vector size="64" baseType="lpstr">
      <vt:lpstr>-apple-system</vt:lpstr>
      <vt:lpstr>Aptos</vt:lpstr>
      <vt:lpstr>Aptos Display</vt:lpstr>
      <vt:lpstr>Arial</vt:lpstr>
      <vt:lpstr>Calibri</vt:lpstr>
      <vt:lpstr>Calibri Light</vt:lpstr>
      <vt:lpstr>Cambria Math</vt:lpstr>
      <vt:lpstr>CIDFont+F1</vt:lpstr>
      <vt:lpstr>CMMI12</vt:lpstr>
      <vt:lpstr>CMMI6</vt:lpstr>
      <vt:lpstr>CMMI8</vt:lpstr>
      <vt:lpstr>CMR10</vt:lpstr>
      <vt:lpstr>CMR12</vt:lpstr>
      <vt:lpstr>CMR6</vt:lpstr>
      <vt:lpstr>CMR7</vt:lpstr>
      <vt:lpstr>CMR8</vt:lpstr>
      <vt:lpstr>CMSY10</vt:lpstr>
      <vt:lpstr>CMSY6</vt:lpstr>
      <vt:lpstr>CMSY8</vt:lpstr>
      <vt:lpstr>CMTI12</vt:lpstr>
      <vt:lpstr>CourierNew,Bold</vt:lpstr>
      <vt:lpstr>Google Sans</vt:lpstr>
      <vt:lpstr>Helvetica Neue</vt:lpstr>
      <vt:lpstr>MSBM10</vt:lpstr>
      <vt:lpstr>Roboto</vt:lpstr>
      <vt:lpstr>Tahoma</vt:lpstr>
      <vt:lpstr>Times New Roman</vt:lpstr>
      <vt:lpstr>Univers Light</vt:lpstr>
      <vt:lpstr>Wingdings</vt:lpstr>
      <vt:lpstr>Office Theme</vt:lpstr>
      <vt:lpstr>1_Office Theme</vt:lpstr>
      <vt:lpstr>PowerPoint Presentation</vt:lpstr>
      <vt:lpstr>Dude, how do you build a Magneto - Optical Trap?</vt:lpstr>
      <vt:lpstr>PowerPoint Presentation</vt:lpstr>
      <vt:lpstr>Outline</vt:lpstr>
      <vt:lpstr>PowerPoint Presentation</vt:lpstr>
      <vt:lpstr>Cooling &amp; Trapping forces</vt:lpstr>
      <vt:lpstr>Doppler Cooling</vt:lpstr>
      <vt:lpstr>Doppler Cooling</vt:lpstr>
      <vt:lpstr>PowerPoint Presentation</vt:lpstr>
      <vt:lpstr>Typical Experimental Apparatus</vt:lpstr>
      <vt:lpstr>Molecular Flow regime</vt:lpstr>
      <vt:lpstr>Leaks? Residual Gas Analyzer (RGA)</vt:lpstr>
      <vt:lpstr>Vacuum System: Pumps</vt:lpstr>
      <vt:lpstr>Sample Vacuum System</vt:lpstr>
      <vt:lpstr>Differential Pumping Stage</vt:lpstr>
      <vt:lpstr>Sample vacuum system</vt:lpstr>
      <vt:lpstr>PowerPoint Presentation</vt:lpstr>
      <vt:lpstr>Magnetic Field</vt:lpstr>
      <vt:lpstr>Magnetic Field – Design Considerations</vt:lpstr>
      <vt:lpstr>Electromagnets: Hollow-core</vt:lpstr>
      <vt:lpstr>Electromagnets</vt:lpstr>
      <vt:lpstr>PowerPoint Presentation</vt:lpstr>
      <vt:lpstr>PowerPoint Presentation</vt:lpstr>
      <vt:lpstr>Radia</vt:lpstr>
      <vt:lpstr>PowerPoint Presentation</vt:lpstr>
      <vt:lpstr>Limitations of a MOT: Temperature, T</vt:lpstr>
      <vt:lpstr>Limitations of a MOT: Density, n</vt:lpstr>
      <vt:lpstr>PowerPoint Presentation</vt:lpstr>
      <vt:lpstr>Imaging System: Absorption Imaging</vt:lpstr>
      <vt:lpstr>Fluorescence Image</vt:lpstr>
      <vt:lpstr>Characterization – Trap Dynamics:  </vt:lpstr>
      <vt:lpstr>Ballistic Time-of-flight (TOF) thermometry: insitu x and p distribution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Sukhman Singh</dc:creator>
  <cp:lastModifiedBy>Sukhman Singh</cp:lastModifiedBy>
  <cp:revision>183</cp:revision>
  <dcterms:created xsi:type="dcterms:W3CDTF">2024-04-30T09:04:35Z</dcterms:created>
  <dcterms:modified xsi:type="dcterms:W3CDTF">2024-05-07T16:36:42Z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0x01010096FAAFCF07C88B4E96D7080CFAD1A8F7</vt:lpwstr>
  </property>
</Properties>
</file>